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diagrams/quickStyle1.xml" ContentType="application/vnd.openxmlformats-officedocument.drawingml.diagramStyle+xml"/>
  <Override PartName="/ppt/slideLayouts/slideLayout2.xml" ContentType="application/vnd.openxmlformats-officedocument.presentationml.slideLayout+xml"/>
  <Override PartName="/ppt/slides/slide23.xml" ContentType="application/vnd.openxmlformats-officedocument.presentationml.slide+xml"/>
  <Override PartName="/ppt/diagrams/layout1.xml" ContentType="application/vnd.openxmlformats-officedocument.drawingml.diagramLayout+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diagrams/drawing1.xml" ContentType="application/vnd.ms-office.drawingml.diagramDrawing+xml"/>
  <Override PartName="/ppt/slides/slide17.xml" ContentType="application/vnd.openxmlformats-officedocument.presentationml.slide+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0" r:id="rId4"/>
    <p:sldId id="261" r:id="rId5"/>
    <p:sldId id="262" r:id="rId6"/>
    <p:sldId id="263" r:id="rId7"/>
    <p:sldId id="258" r:id="rId8"/>
    <p:sldId id="264" r:id="rId9"/>
    <p:sldId id="259" r:id="rId10"/>
    <p:sldId id="266" r:id="rId11"/>
    <p:sldId id="269" r:id="rId12"/>
    <p:sldId id="265" r:id="rId13"/>
    <p:sldId id="267" r:id="rId14"/>
    <p:sldId id="268" r:id="rId15"/>
    <p:sldId id="270" r:id="rId16"/>
    <p:sldId id="271" r:id="rId17"/>
    <p:sldId id="278" r:id="rId18"/>
    <p:sldId id="272" r:id="rId19"/>
    <p:sldId id="273" r:id="rId20"/>
    <p:sldId id="274" r:id="rId21"/>
    <p:sldId id="275" r:id="rId22"/>
    <p:sldId id="276" r:id="rId23"/>
    <p:sldId id="277"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Objects="1">
      <p:cViewPr varScale="1">
        <p:scale>
          <a:sx n="57" d="100"/>
          <a:sy n="57" d="100"/>
        </p:scale>
        <p:origin x="-96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F43DBD-9548-425F-B13D-ED53BFE65381}"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B0BE82FB-C872-4853-9C5D-B1EF733FD68D}">
      <dgm:prSet phldrT="[Text]"/>
      <dgm:spPr/>
      <dgm:t>
        <a:bodyPr/>
        <a:lstStyle/>
        <a:p>
          <a:r>
            <a:rPr lang="en-US" dirty="0" smtClean="0"/>
            <a:t>Why did France and Britain fight the war???? </a:t>
          </a:r>
          <a:endParaRPr lang="en-US" dirty="0"/>
        </a:p>
      </dgm:t>
    </dgm:pt>
    <dgm:pt modelId="{5379F7B8-0EC3-4498-840A-9B68B5C58968}" type="parTrans" cxnId="{9DF059AD-5CF7-4324-A666-AD243E3FFF08}">
      <dgm:prSet/>
      <dgm:spPr/>
      <dgm:t>
        <a:bodyPr/>
        <a:lstStyle/>
        <a:p>
          <a:endParaRPr lang="en-US"/>
        </a:p>
      </dgm:t>
    </dgm:pt>
    <dgm:pt modelId="{6809BFB0-9FCA-458D-894E-C313B87C1675}" type="sibTrans" cxnId="{9DF059AD-5CF7-4324-A666-AD243E3FFF08}">
      <dgm:prSet/>
      <dgm:spPr/>
      <dgm:t>
        <a:bodyPr/>
        <a:lstStyle/>
        <a:p>
          <a:endParaRPr lang="en-US"/>
        </a:p>
      </dgm:t>
    </dgm:pt>
    <dgm:pt modelId="{BCFC3A0C-2091-4E52-B5D6-02A444BEBF3E}">
      <dgm:prSet phldrT="[Text]"/>
      <dgm:spPr/>
      <dgm:t>
        <a:bodyPr/>
        <a:lstStyle/>
        <a:p>
          <a:r>
            <a:rPr lang="en-US" dirty="0" smtClean="0"/>
            <a:t>To gain control of the Ohio River valley and fur trade</a:t>
          </a:r>
          <a:endParaRPr lang="en-US" dirty="0"/>
        </a:p>
      </dgm:t>
    </dgm:pt>
    <dgm:pt modelId="{B9232B41-173F-4219-B323-C1C2ACE5D2CD}" type="parTrans" cxnId="{0F4A2A8F-4075-4F93-91D4-AE33A2048B1E}">
      <dgm:prSet/>
      <dgm:spPr/>
      <dgm:t>
        <a:bodyPr/>
        <a:lstStyle/>
        <a:p>
          <a:endParaRPr lang="en-US"/>
        </a:p>
      </dgm:t>
    </dgm:pt>
    <dgm:pt modelId="{1F31DCC3-39F7-4AD0-96FE-B03A7DAD23A5}" type="sibTrans" cxnId="{0F4A2A8F-4075-4F93-91D4-AE33A2048B1E}">
      <dgm:prSet/>
      <dgm:spPr/>
      <dgm:t>
        <a:bodyPr/>
        <a:lstStyle/>
        <a:p>
          <a:endParaRPr lang="en-US"/>
        </a:p>
      </dgm:t>
    </dgm:pt>
    <dgm:pt modelId="{CDE2ABBE-7F4F-41D7-B0E2-91961442961E}">
      <dgm:prSet phldrT="[Text]"/>
      <dgm:spPr/>
      <dgm:t>
        <a:bodyPr/>
        <a:lstStyle/>
        <a:p>
          <a:r>
            <a:rPr lang="en-US" dirty="0" smtClean="0"/>
            <a:t>Why did the British Colonies fight???</a:t>
          </a:r>
          <a:endParaRPr lang="en-US" dirty="0"/>
        </a:p>
      </dgm:t>
    </dgm:pt>
    <dgm:pt modelId="{17757271-9EF3-49C3-AF9E-3AC746441A4D}" type="parTrans" cxnId="{BB0FB7C2-B5E8-432E-85A9-4C782EA2C87A}">
      <dgm:prSet/>
      <dgm:spPr/>
      <dgm:t>
        <a:bodyPr/>
        <a:lstStyle/>
        <a:p>
          <a:endParaRPr lang="en-US"/>
        </a:p>
      </dgm:t>
    </dgm:pt>
    <dgm:pt modelId="{9B48799B-FFBC-4D95-92B4-24E1DE202520}" type="sibTrans" cxnId="{BB0FB7C2-B5E8-432E-85A9-4C782EA2C87A}">
      <dgm:prSet/>
      <dgm:spPr/>
      <dgm:t>
        <a:bodyPr/>
        <a:lstStyle/>
        <a:p>
          <a:endParaRPr lang="en-US"/>
        </a:p>
      </dgm:t>
    </dgm:pt>
    <dgm:pt modelId="{AB76C506-4477-4768-872F-9D7615D3E666}">
      <dgm:prSet phldrT="[Text]"/>
      <dgm:spPr/>
      <dgm:t>
        <a:bodyPr/>
        <a:lstStyle/>
        <a:p>
          <a:r>
            <a:rPr lang="en-US" dirty="0" smtClean="0"/>
            <a:t>A desire to expand the colonies westward into the Ohio River Valley</a:t>
          </a:r>
          <a:endParaRPr lang="en-US" dirty="0"/>
        </a:p>
      </dgm:t>
    </dgm:pt>
    <dgm:pt modelId="{33FABBEE-DA64-424E-B94B-B9B3CB98F1EA}" type="parTrans" cxnId="{A3E257C6-1518-43E9-B07E-FE2624597CC5}">
      <dgm:prSet/>
      <dgm:spPr/>
      <dgm:t>
        <a:bodyPr/>
        <a:lstStyle/>
        <a:p>
          <a:endParaRPr lang="en-US"/>
        </a:p>
      </dgm:t>
    </dgm:pt>
    <dgm:pt modelId="{89E8F57A-8F28-4003-9684-90784FC05687}" type="sibTrans" cxnId="{A3E257C6-1518-43E9-B07E-FE2624597CC5}">
      <dgm:prSet/>
      <dgm:spPr/>
      <dgm:t>
        <a:bodyPr/>
        <a:lstStyle/>
        <a:p>
          <a:endParaRPr lang="en-US"/>
        </a:p>
      </dgm:t>
    </dgm:pt>
    <dgm:pt modelId="{A89857BE-44AF-40B3-858F-9F12504EBDB1}">
      <dgm:prSet phldrT="[Text]"/>
      <dgm:spPr/>
      <dgm:t>
        <a:bodyPr/>
        <a:lstStyle/>
        <a:p>
          <a:r>
            <a:rPr lang="en-US" dirty="0" smtClean="0"/>
            <a:t>Loyalty to Britain</a:t>
          </a:r>
          <a:endParaRPr lang="en-US" dirty="0"/>
        </a:p>
      </dgm:t>
    </dgm:pt>
    <dgm:pt modelId="{1255B4F2-7F29-4905-89F3-6B56D861158A}" type="parTrans" cxnId="{6A0201D8-2FDE-40D5-A5C4-483948E2F0BE}">
      <dgm:prSet/>
      <dgm:spPr/>
      <dgm:t>
        <a:bodyPr/>
        <a:lstStyle/>
        <a:p>
          <a:endParaRPr lang="en-US"/>
        </a:p>
      </dgm:t>
    </dgm:pt>
    <dgm:pt modelId="{1D971C0F-B7E2-4FA5-9EC5-710CED3D4CCD}" type="sibTrans" cxnId="{6A0201D8-2FDE-40D5-A5C4-483948E2F0BE}">
      <dgm:prSet/>
      <dgm:spPr/>
      <dgm:t>
        <a:bodyPr/>
        <a:lstStyle/>
        <a:p>
          <a:endParaRPr lang="en-US"/>
        </a:p>
      </dgm:t>
    </dgm:pt>
    <dgm:pt modelId="{1E0694CE-E100-44F2-9D2B-31943D93B550}">
      <dgm:prSet phldrT="[Text]"/>
      <dgm:spPr/>
      <dgm:t>
        <a:bodyPr/>
        <a:lstStyle/>
        <a:p>
          <a:r>
            <a:rPr lang="en-US" dirty="0" smtClean="0"/>
            <a:t>Why did Native Americans fight???</a:t>
          </a:r>
          <a:endParaRPr lang="en-US" dirty="0"/>
        </a:p>
      </dgm:t>
    </dgm:pt>
    <dgm:pt modelId="{2424F563-02B9-4B46-AF5A-0D31FCD2CE18}" type="parTrans" cxnId="{77A41AA8-B10D-4373-9F36-D6E0103437FA}">
      <dgm:prSet/>
      <dgm:spPr/>
      <dgm:t>
        <a:bodyPr/>
        <a:lstStyle/>
        <a:p>
          <a:endParaRPr lang="en-US"/>
        </a:p>
      </dgm:t>
    </dgm:pt>
    <dgm:pt modelId="{C43572BF-53A8-4FCD-B2B9-52E06CF10497}" type="sibTrans" cxnId="{77A41AA8-B10D-4373-9F36-D6E0103437FA}">
      <dgm:prSet/>
      <dgm:spPr/>
      <dgm:t>
        <a:bodyPr/>
        <a:lstStyle/>
        <a:p>
          <a:endParaRPr lang="en-US"/>
        </a:p>
      </dgm:t>
    </dgm:pt>
    <dgm:pt modelId="{5C708A5E-08A1-4805-8E5C-19BB11680CBE}">
      <dgm:prSet phldrT="[Text]"/>
      <dgm:spPr/>
      <dgm:t>
        <a:bodyPr/>
        <a:lstStyle/>
        <a:p>
          <a:r>
            <a:rPr lang="en-US" dirty="0" smtClean="0"/>
            <a:t>To honor military alliances</a:t>
          </a:r>
          <a:endParaRPr lang="en-US" dirty="0"/>
        </a:p>
      </dgm:t>
    </dgm:pt>
    <dgm:pt modelId="{0EC0C70C-A92B-4181-BA02-CB150FF670AE}" type="parTrans" cxnId="{EAC8B5CE-99AD-4070-A365-86DF81086529}">
      <dgm:prSet/>
      <dgm:spPr/>
      <dgm:t>
        <a:bodyPr/>
        <a:lstStyle/>
        <a:p>
          <a:endParaRPr lang="en-US"/>
        </a:p>
      </dgm:t>
    </dgm:pt>
    <dgm:pt modelId="{5BE6D32A-9E84-4304-9875-16318019FAAF}" type="sibTrans" cxnId="{EAC8B5CE-99AD-4070-A365-86DF81086529}">
      <dgm:prSet/>
      <dgm:spPr/>
      <dgm:t>
        <a:bodyPr/>
        <a:lstStyle/>
        <a:p>
          <a:endParaRPr lang="en-US"/>
        </a:p>
      </dgm:t>
    </dgm:pt>
    <dgm:pt modelId="{E40E6266-2CA7-480B-A942-2B35D8EBE451}">
      <dgm:prSet phldrT="[Text]"/>
      <dgm:spPr/>
      <dgm:t>
        <a:bodyPr/>
        <a:lstStyle/>
        <a:p>
          <a:r>
            <a:rPr lang="en-US" dirty="0" smtClean="0"/>
            <a:t>To gain benefits of supporting the victor of the war</a:t>
          </a:r>
          <a:endParaRPr lang="en-US" dirty="0"/>
        </a:p>
      </dgm:t>
    </dgm:pt>
    <dgm:pt modelId="{33C032E5-7D36-4A01-9220-CAB45990A55A}" type="parTrans" cxnId="{95A0CEA0-6F89-4E01-ACE9-FFEB8F737EE0}">
      <dgm:prSet/>
      <dgm:spPr/>
      <dgm:t>
        <a:bodyPr/>
        <a:lstStyle/>
        <a:p>
          <a:endParaRPr lang="en-US"/>
        </a:p>
      </dgm:t>
    </dgm:pt>
    <dgm:pt modelId="{D0E914F3-EFF9-47B6-9B0D-29B4D4E9052C}" type="sibTrans" cxnId="{95A0CEA0-6F89-4E01-ACE9-FFEB8F737EE0}">
      <dgm:prSet/>
      <dgm:spPr/>
      <dgm:t>
        <a:bodyPr/>
        <a:lstStyle/>
        <a:p>
          <a:endParaRPr lang="en-US"/>
        </a:p>
      </dgm:t>
    </dgm:pt>
    <dgm:pt modelId="{6FCD2B61-E995-4399-98A1-FBD6E2667945}">
      <dgm:prSet phldrT="[Text]"/>
      <dgm:spPr/>
      <dgm:t>
        <a:bodyPr/>
        <a:lstStyle/>
        <a:p>
          <a:r>
            <a:rPr lang="en-US" dirty="0" smtClean="0"/>
            <a:t>Expand their empires as an extension of their hostilities toward each other </a:t>
          </a:r>
          <a:endParaRPr lang="en-US" dirty="0"/>
        </a:p>
      </dgm:t>
    </dgm:pt>
    <dgm:pt modelId="{94828093-10D1-46F0-BDBC-7B8D7C45504F}" type="sibTrans" cxnId="{DD9C953C-A4E0-45D6-B451-27A8344F1C97}">
      <dgm:prSet/>
      <dgm:spPr/>
      <dgm:t>
        <a:bodyPr/>
        <a:lstStyle/>
        <a:p>
          <a:endParaRPr lang="en-US"/>
        </a:p>
      </dgm:t>
    </dgm:pt>
    <dgm:pt modelId="{0FCA7FEA-6009-46FE-A1D5-9B46D35B995D}" type="parTrans" cxnId="{DD9C953C-A4E0-45D6-B451-27A8344F1C97}">
      <dgm:prSet/>
      <dgm:spPr/>
      <dgm:t>
        <a:bodyPr/>
        <a:lstStyle/>
        <a:p>
          <a:endParaRPr lang="en-US"/>
        </a:p>
      </dgm:t>
    </dgm:pt>
    <dgm:pt modelId="{48640C43-F7E7-41EA-A52F-5A88BEFEFB6B}" type="pres">
      <dgm:prSet presAssocID="{A7F43DBD-9548-425F-B13D-ED53BFE65381}" presName="Name0" presStyleCnt="0">
        <dgm:presLayoutVars>
          <dgm:dir/>
          <dgm:animLvl val="lvl"/>
          <dgm:resizeHandles val="exact"/>
        </dgm:presLayoutVars>
      </dgm:prSet>
      <dgm:spPr/>
      <dgm:t>
        <a:bodyPr/>
        <a:lstStyle/>
        <a:p>
          <a:endParaRPr lang="en-US"/>
        </a:p>
      </dgm:t>
    </dgm:pt>
    <dgm:pt modelId="{5AD90D23-FEC2-454B-9792-9EAD1FAA4DAE}" type="pres">
      <dgm:prSet presAssocID="{B0BE82FB-C872-4853-9C5D-B1EF733FD68D}" presName="composite" presStyleCnt="0"/>
      <dgm:spPr/>
    </dgm:pt>
    <dgm:pt modelId="{01681AB5-427B-4040-A162-898747A7B5A2}" type="pres">
      <dgm:prSet presAssocID="{B0BE82FB-C872-4853-9C5D-B1EF733FD68D}" presName="parTx" presStyleLbl="alignNode1" presStyleIdx="0" presStyleCnt="3">
        <dgm:presLayoutVars>
          <dgm:chMax val="0"/>
          <dgm:chPref val="0"/>
          <dgm:bulletEnabled val="1"/>
        </dgm:presLayoutVars>
      </dgm:prSet>
      <dgm:spPr/>
      <dgm:t>
        <a:bodyPr/>
        <a:lstStyle/>
        <a:p>
          <a:endParaRPr lang="en-US"/>
        </a:p>
      </dgm:t>
    </dgm:pt>
    <dgm:pt modelId="{77B9219C-A8A4-49F3-859C-8F4BB870174E}" type="pres">
      <dgm:prSet presAssocID="{B0BE82FB-C872-4853-9C5D-B1EF733FD68D}" presName="desTx" presStyleLbl="alignAccFollowNode1" presStyleIdx="0" presStyleCnt="3">
        <dgm:presLayoutVars>
          <dgm:bulletEnabled val="1"/>
        </dgm:presLayoutVars>
      </dgm:prSet>
      <dgm:spPr/>
      <dgm:t>
        <a:bodyPr/>
        <a:lstStyle/>
        <a:p>
          <a:endParaRPr lang="en-US"/>
        </a:p>
      </dgm:t>
    </dgm:pt>
    <dgm:pt modelId="{86018690-6472-4E3E-B955-7DB72F0E7505}" type="pres">
      <dgm:prSet presAssocID="{6809BFB0-9FCA-458D-894E-C313B87C1675}" presName="space" presStyleCnt="0"/>
      <dgm:spPr/>
    </dgm:pt>
    <dgm:pt modelId="{E1A59162-18A0-401D-8788-F45BDD2BA4BF}" type="pres">
      <dgm:prSet presAssocID="{CDE2ABBE-7F4F-41D7-B0E2-91961442961E}" presName="composite" presStyleCnt="0"/>
      <dgm:spPr/>
    </dgm:pt>
    <dgm:pt modelId="{3D21EA8D-5934-4E91-A55B-8F35D755D4E5}" type="pres">
      <dgm:prSet presAssocID="{CDE2ABBE-7F4F-41D7-B0E2-91961442961E}" presName="parTx" presStyleLbl="alignNode1" presStyleIdx="1" presStyleCnt="3">
        <dgm:presLayoutVars>
          <dgm:chMax val="0"/>
          <dgm:chPref val="0"/>
          <dgm:bulletEnabled val="1"/>
        </dgm:presLayoutVars>
      </dgm:prSet>
      <dgm:spPr/>
      <dgm:t>
        <a:bodyPr/>
        <a:lstStyle/>
        <a:p>
          <a:endParaRPr lang="en-US"/>
        </a:p>
      </dgm:t>
    </dgm:pt>
    <dgm:pt modelId="{D6ECA4CC-D189-42F5-8A3A-AC3AF6A2B1D5}" type="pres">
      <dgm:prSet presAssocID="{CDE2ABBE-7F4F-41D7-B0E2-91961442961E}" presName="desTx" presStyleLbl="alignAccFollowNode1" presStyleIdx="1" presStyleCnt="3">
        <dgm:presLayoutVars>
          <dgm:bulletEnabled val="1"/>
        </dgm:presLayoutVars>
      </dgm:prSet>
      <dgm:spPr/>
      <dgm:t>
        <a:bodyPr/>
        <a:lstStyle/>
        <a:p>
          <a:endParaRPr lang="en-US"/>
        </a:p>
      </dgm:t>
    </dgm:pt>
    <dgm:pt modelId="{5E797173-0BF9-4154-BC8F-807AECE09A84}" type="pres">
      <dgm:prSet presAssocID="{9B48799B-FFBC-4D95-92B4-24E1DE202520}" presName="space" presStyleCnt="0"/>
      <dgm:spPr/>
    </dgm:pt>
    <dgm:pt modelId="{231F9C8C-0F94-49EC-9847-433CB0FAB7E3}" type="pres">
      <dgm:prSet presAssocID="{1E0694CE-E100-44F2-9D2B-31943D93B550}" presName="composite" presStyleCnt="0"/>
      <dgm:spPr/>
    </dgm:pt>
    <dgm:pt modelId="{DB5A6450-67FD-4535-8635-120301A94574}" type="pres">
      <dgm:prSet presAssocID="{1E0694CE-E100-44F2-9D2B-31943D93B550}" presName="parTx" presStyleLbl="alignNode1" presStyleIdx="2" presStyleCnt="3">
        <dgm:presLayoutVars>
          <dgm:chMax val="0"/>
          <dgm:chPref val="0"/>
          <dgm:bulletEnabled val="1"/>
        </dgm:presLayoutVars>
      </dgm:prSet>
      <dgm:spPr/>
      <dgm:t>
        <a:bodyPr/>
        <a:lstStyle/>
        <a:p>
          <a:endParaRPr lang="en-US"/>
        </a:p>
      </dgm:t>
    </dgm:pt>
    <dgm:pt modelId="{B315FFD7-6D06-4C90-AEDC-2C47FD4990BB}" type="pres">
      <dgm:prSet presAssocID="{1E0694CE-E100-44F2-9D2B-31943D93B550}" presName="desTx" presStyleLbl="alignAccFollowNode1" presStyleIdx="2" presStyleCnt="3">
        <dgm:presLayoutVars>
          <dgm:bulletEnabled val="1"/>
        </dgm:presLayoutVars>
      </dgm:prSet>
      <dgm:spPr/>
      <dgm:t>
        <a:bodyPr/>
        <a:lstStyle/>
        <a:p>
          <a:endParaRPr lang="en-US"/>
        </a:p>
      </dgm:t>
    </dgm:pt>
  </dgm:ptLst>
  <dgm:cxnLst>
    <dgm:cxn modelId="{0F4A2A8F-4075-4F93-91D4-AE33A2048B1E}" srcId="{B0BE82FB-C872-4853-9C5D-B1EF733FD68D}" destId="{BCFC3A0C-2091-4E52-B5D6-02A444BEBF3E}" srcOrd="0" destOrd="0" parTransId="{B9232B41-173F-4219-B323-C1C2ACE5D2CD}" sibTransId="{1F31DCC3-39F7-4AD0-96FE-B03A7DAD23A5}"/>
    <dgm:cxn modelId="{1B1FAAB7-42EC-46AA-9D4F-6A714F60495D}" type="presOf" srcId="{B0BE82FB-C872-4853-9C5D-B1EF733FD68D}" destId="{01681AB5-427B-4040-A162-898747A7B5A2}" srcOrd="0" destOrd="0" presId="urn:microsoft.com/office/officeart/2005/8/layout/hList1"/>
    <dgm:cxn modelId="{76C33BD2-0385-4578-8A43-B3ED32F40650}" type="presOf" srcId="{A7F43DBD-9548-425F-B13D-ED53BFE65381}" destId="{48640C43-F7E7-41EA-A52F-5A88BEFEFB6B}" srcOrd="0" destOrd="0" presId="urn:microsoft.com/office/officeart/2005/8/layout/hList1"/>
    <dgm:cxn modelId="{EAC8B5CE-99AD-4070-A365-86DF81086529}" srcId="{1E0694CE-E100-44F2-9D2B-31943D93B550}" destId="{5C708A5E-08A1-4805-8E5C-19BB11680CBE}" srcOrd="0" destOrd="0" parTransId="{0EC0C70C-A92B-4181-BA02-CB150FF670AE}" sibTransId="{5BE6D32A-9E84-4304-9875-16318019FAAF}"/>
    <dgm:cxn modelId="{935B508F-5C7D-4316-BCC1-E80604D0C01D}" type="presOf" srcId="{BCFC3A0C-2091-4E52-B5D6-02A444BEBF3E}" destId="{77B9219C-A8A4-49F3-859C-8F4BB870174E}" srcOrd="0" destOrd="0" presId="urn:microsoft.com/office/officeart/2005/8/layout/hList1"/>
    <dgm:cxn modelId="{AFBD84A5-C445-40E8-B105-4F27F60A974D}" type="presOf" srcId="{A89857BE-44AF-40B3-858F-9F12504EBDB1}" destId="{D6ECA4CC-D189-42F5-8A3A-AC3AF6A2B1D5}" srcOrd="0" destOrd="1" presId="urn:microsoft.com/office/officeart/2005/8/layout/hList1"/>
    <dgm:cxn modelId="{95A0CEA0-6F89-4E01-ACE9-FFEB8F737EE0}" srcId="{1E0694CE-E100-44F2-9D2B-31943D93B550}" destId="{E40E6266-2CA7-480B-A942-2B35D8EBE451}" srcOrd="1" destOrd="0" parTransId="{33C032E5-7D36-4A01-9220-CAB45990A55A}" sibTransId="{D0E914F3-EFF9-47B6-9B0D-29B4D4E9052C}"/>
    <dgm:cxn modelId="{DD9C953C-A4E0-45D6-B451-27A8344F1C97}" srcId="{B0BE82FB-C872-4853-9C5D-B1EF733FD68D}" destId="{6FCD2B61-E995-4399-98A1-FBD6E2667945}" srcOrd="1" destOrd="0" parTransId="{0FCA7FEA-6009-46FE-A1D5-9B46D35B995D}" sibTransId="{94828093-10D1-46F0-BDBC-7B8D7C45504F}"/>
    <dgm:cxn modelId="{9DF059AD-5CF7-4324-A666-AD243E3FFF08}" srcId="{A7F43DBD-9548-425F-B13D-ED53BFE65381}" destId="{B0BE82FB-C872-4853-9C5D-B1EF733FD68D}" srcOrd="0" destOrd="0" parTransId="{5379F7B8-0EC3-4498-840A-9B68B5C58968}" sibTransId="{6809BFB0-9FCA-458D-894E-C313B87C1675}"/>
    <dgm:cxn modelId="{B3075430-E37D-4B2D-B992-2F3815A1CB26}" type="presOf" srcId="{AB76C506-4477-4768-872F-9D7615D3E666}" destId="{D6ECA4CC-D189-42F5-8A3A-AC3AF6A2B1D5}" srcOrd="0" destOrd="0" presId="urn:microsoft.com/office/officeart/2005/8/layout/hList1"/>
    <dgm:cxn modelId="{44050E40-B967-4EDB-AB43-3D94F48ACE85}" type="presOf" srcId="{E40E6266-2CA7-480B-A942-2B35D8EBE451}" destId="{B315FFD7-6D06-4C90-AEDC-2C47FD4990BB}" srcOrd="0" destOrd="1" presId="urn:microsoft.com/office/officeart/2005/8/layout/hList1"/>
    <dgm:cxn modelId="{4B6E45B1-392D-4A2D-A86F-32D362B73A10}" type="presOf" srcId="{CDE2ABBE-7F4F-41D7-B0E2-91961442961E}" destId="{3D21EA8D-5934-4E91-A55B-8F35D755D4E5}" srcOrd="0" destOrd="0" presId="urn:microsoft.com/office/officeart/2005/8/layout/hList1"/>
    <dgm:cxn modelId="{6A0201D8-2FDE-40D5-A5C4-483948E2F0BE}" srcId="{CDE2ABBE-7F4F-41D7-B0E2-91961442961E}" destId="{A89857BE-44AF-40B3-858F-9F12504EBDB1}" srcOrd="1" destOrd="0" parTransId="{1255B4F2-7F29-4905-89F3-6B56D861158A}" sibTransId="{1D971C0F-B7E2-4FA5-9EC5-710CED3D4CCD}"/>
    <dgm:cxn modelId="{9B1A5F1F-4592-4815-9690-B7FEBF7CE737}" type="presOf" srcId="{5C708A5E-08A1-4805-8E5C-19BB11680CBE}" destId="{B315FFD7-6D06-4C90-AEDC-2C47FD4990BB}" srcOrd="0" destOrd="0" presId="urn:microsoft.com/office/officeart/2005/8/layout/hList1"/>
    <dgm:cxn modelId="{77A41AA8-B10D-4373-9F36-D6E0103437FA}" srcId="{A7F43DBD-9548-425F-B13D-ED53BFE65381}" destId="{1E0694CE-E100-44F2-9D2B-31943D93B550}" srcOrd="2" destOrd="0" parTransId="{2424F563-02B9-4B46-AF5A-0D31FCD2CE18}" sibTransId="{C43572BF-53A8-4FCD-B2B9-52E06CF10497}"/>
    <dgm:cxn modelId="{A3E257C6-1518-43E9-B07E-FE2624597CC5}" srcId="{CDE2ABBE-7F4F-41D7-B0E2-91961442961E}" destId="{AB76C506-4477-4768-872F-9D7615D3E666}" srcOrd="0" destOrd="0" parTransId="{33FABBEE-DA64-424E-B94B-B9B3CB98F1EA}" sibTransId="{89E8F57A-8F28-4003-9684-90784FC05687}"/>
    <dgm:cxn modelId="{E55B1846-C66D-4F86-86E1-E6FDCB7D3943}" type="presOf" srcId="{6FCD2B61-E995-4399-98A1-FBD6E2667945}" destId="{77B9219C-A8A4-49F3-859C-8F4BB870174E}" srcOrd="0" destOrd="1" presId="urn:microsoft.com/office/officeart/2005/8/layout/hList1"/>
    <dgm:cxn modelId="{BB0FB7C2-B5E8-432E-85A9-4C782EA2C87A}" srcId="{A7F43DBD-9548-425F-B13D-ED53BFE65381}" destId="{CDE2ABBE-7F4F-41D7-B0E2-91961442961E}" srcOrd="1" destOrd="0" parTransId="{17757271-9EF3-49C3-AF9E-3AC746441A4D}" sibTransId="{9B48799B-FFBC-4D95-92B4-24E1DE202520}"/>
    <dgm:cxn modelId="{97743746-735A-4650-AF98-60D578FE066B}" type="presOf" srcId="{1E0694CE-E100-44F2-9D2B-31943D93B550}" destId="{DB5A6450-67FD-4535-8635-120301A94574}" srcOrd="0" destOrd="0" presId="urn:microsoft.com/office/officeart/2005/8/layout/hList1"/>
    <dgm:cxn modelId="{3AAD5E21-DEAD-4449-A20F-276EFC844378}" type="presParOf" srcId="{48640C43-F7E7-41EA-A52F-5A88BEFEFB6B}" destId="{5AD90D23-FEC2-454B-9792-9EAD1FAA4DAE}" srcOrd="0" destOrd="0" presId="urn:microsoft.com/office/officeart/2005/8/layout/hList1"/>
    <dgm:cxn modelId="{F6D62C92-1BAA-43F5-A014-2030C50E89EC}" type="presParOf" srcId="{5AD90D23-FEC2-454B-9792-9EAD1FAA4DAE}" destId="{01681AB5-427B-4040-A162-898747A7B5A2}" srcOrd="0" destOrd="0" presId="urn:microsoft.com/office/officeart/2005/8/layout/hList1"/>
    <dgm:cxn modelId="{ABD896E3-2173-44CA-AEDC-72A909227620}" type="presParOf" srcId="{5AD90D23-FEC2-454B-9792-9EAD1FAA4DAE}" destId="{77B9219C-A8A4-49F3-859C-8F4BB870174E}" srcOrd="1" destOrd="0" presId="urn:microsoft.com/office/officeart/2005/8/layout/hList1"/>
    <dgm:cxn modelId="{DCDF27F5-4047-4C98-B58E-683FF31A4082}" type="presParOf" srcId="{48640C43-F7E7-41EA-A52F-5A88BEFEFB6B}" destId="{86018690-6472-4E3E-B955-7DB72F0E7505}" srcOrd="1" destOrd="0" presId="urn:microsoft.com/office/officeart/2005/8/layout/hList1"/>
    <dgm:cxn modelId="{63251728-834B-462E-A12E-46B468E469DB}" type="presParOf" srcId="{48640C43-F7E7-41EA-A52F-5A88BEFEFB6B}" destId="{E1A59162-18A0-401D-8788-F45BDD2BA4BF}" srcOrd="2" destOrd="0" presId="urn:microsoft.com/office/officeart/2005/8/layout/hList1"/>
    <dgm:cxn modelId="{AAE959A8-CFC1-45A9-BFFE-0365C9F7C8BB}" type="presParOf" srcId="{E1A59162-18A0-401D-8788-F45BDD2BA4BF}" destId="{3D21EA8D-5934-4E91-A55B-8F35D755D4E5}" srcOrd="0" destOrd="0" presId="urn:microsoft.com/office/officeart/2005/8/layout/hList1"/>
    <dgm:cxn modelId="{171371DD-29A0-49E7-AB49-0D4679DA5ED5}" type="presParOf" srcId="{E1A59162-18A0-401D-8788-F45BDD2BA4BF}" destId="{D6ECA4CC-D189-42F5-8A3A-AC3AF6A2B1D5}" srcOrd="1" destOrd="0" presId="urn:microsoft.com/office/officeart/2005/8/layout/hList1"/>
    <dgm:cxn modelId="{D0FEBAB8-105C-4094-A3BB-14A8B220E573}" type="presParOf" srcId="{48640C43-F7E7-41EA-A52F-5A88BEFEFB6B}" destId="{5E797173-0BF9-4154-BC8F-807AECE09A84}" srcOrd="3" destOrd="0" presId="urn:microsoft.com/office/officeart/2005/8/layout/hList1"/>
    <dgm:cxn modelId="{9AFBB997-C823-4BEB-A4A2-69DD7431290B}" type="presParOf" srcId="{48640C43-F7E7-41EA-A52F-5A88BEFEFB6B}" destId="{231F9C8C-0F94-49EC-9847-433CB0FAB7E3}" srcOrd="4" destOrd="0" presId="urn:microsoft.com/office/officeart/2005/8/layout/hList1"/>
    <dgm:cxn modelId="{95CB20E9-2351-414C-A0C1-11591740F713}" type="presParOf" srcId="{231F9C8C-0F94-49EC-9847-433CB0FAB7E3}" destId="{DB5A6450-67FD-4535-8635-120301A94574}" srcOrd="0" destOrd="0" presId="urn:microsoft.com/office/officeart/2005/8/layout/hList1"/>
    <dgm:cxn modelId="{91F0DDE9-52ED-475E-A335-DAFB6D431D21}" type="presParOf" srcId="{231F9C8C-0F94-49EC-9847-433CB0FAB7E3}" destId="{B315FFD7-6D06-4C90-AEDC-2C47FD4990BB}"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681AB5-427B-4040-A162-898747A7B5A2}">
      <dsp:nvSpPr>
        <dsp:cNvPr id="0" name=""/>
        <dsp:cNvSpPr/>
      </dsp:nvSpPr>
      <dsp:spPr>
        <a:xfrm>
          <a:off x="2571" y="498790"/>
          <a:ext cx="2507456" cy="1002982"/>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t>Why did France and Britain fight the war???? </a:t>
          </a:r>
          <a:endParaRPr lang="en-US" sz="2000" kern="1200" dirty="0"/>
        </a:p>
      </dsp:txBody>
      <dsp:txXfrm>
        <a:off x="2571" y="498790"/>
        <a:ext cx="2507456" cy="1002982"/>
      </dsp:txXfrm>
    </dsp:sp>
    <dsp:sp modelId="{77B9219C-A8A4-49F3-859C-8F4BB870174E}">
      <dsp:nvSpPr>
        <dsp:cNvPr id="0" name=""/>
        <dsp:cNvSpPr/>
      </dsp:nvSpPr>
      <dsp:spPr>
        <a:xfrm>
          <a:off x="2571" y="1501772"/>
          <a:ext cx="2507456" cy="252539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To gain control of the Ohio River valley and fur trade</a:t>
          </a:r>
          <a:endParaRPr lang="en-US" sz="2000" kern="1200" dirty="0"/>
        </a:p>
        <a:p>
          <a:pPr marL="228600" lvl="1" indent="-228600" algn="l" defTabSz="889000">
            <a:lnSpc>
              <a:spcPct val="90000"/>
            </a:lnSpc>
            <a:spcBef>
              <a:spcPct val="0"/>
            </a:spcBef>
            <a:spcAft>
              <a:spcPct val="15000"/>
            </a:spcAft>
            <a:buChar char="••"/>
          </a:pPr>
          <a:r>
            <a:rPr lang="en-US" sz="2000" kern="1200" dirty="0" smtClean="0"/>
            <a:t>Expand their empires as an extension of their hostilities toward each other </a:t>
          </a:r>
          <a:endParaRPr lang="en-US" sz="2000" kern="1200" dirty="0"/>
        </a:p>
      </dsp:txBody>
      <dsp:txXfrm>
        <a:off x="2571" y="1501772"/>
        <a:ext cx="2507456" cy="2525399"/>
      </dsp:txXfrm>
    </dsp:sp>
    <dsp:sp modelId="{3D21EA8D-5934-4E91-A55B-8F35D755D4E5}">
      <dsp:nvSpPr>
        <dsp:cNvPr id="0" name=""/>
        <dsp:cNvSpPr/>
      </dsp:nvSpPr>
      <dsp:spPr>
        <a:xfrm>
          <a:off x="2861071" y="498790"/>
          <a:ext cx="2507456" cy="1002982"/>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t>Why did the British Colonies fight???</a:t>
          </a:r>
          <a:endParaRPr lang="en-US" sz="2000" kern="1200" dirty="0"/>
        </a:p>
      </dsp:txBody>
      <dsp:txXfrm>
        <a:off x="2861071" y="498790"/>
        <a:ext cx="2507456" cy="1002982"/>
      </dsp:txXfrm>
    </dsp:sp>
    <dsp:sp modelId="{D6ECA4CC-D189-42F5-8A3A-AC3AF6A2B1D5}">
      <dsp:nvSpPr>
        <dsp:cNvPr id="0" name=""/>
        <dsp:cNvSpPr/>
      </dsp:nvSpPr>
      <dsp:spPr>
        <a:xfrm>
          <a:off x="2861071" y="1501772"/>
          <a:ext cx="2507456" cy="252539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A desire to expand the colonies westward into the Ohio River Valley</a:t>
          </a:r>
          <a:endParaRPr lang="en-US" sz="2000" kern="1200" dirty="0"/>
        </a:p>
        <a:p>
          <a:pPr marL="228600" lvl="1" indent="-228600" algn="l" defTabSz="889000">
            <a:lnSpc>
              <a:spcPct val="90000"/>
            </a:lnSpc>
            <a:spcBef>
              <a:spcPct val="0"/>
            </a:spcBef>
            <a:spcAft>
              <a:spcPct val="15000"/>
            </a:spcAft>
            <a:buChar char="••"/>
          </a:pPr>
          <a:r>
            <a:rPr lang="en-US" sz="2000" kern="1200" dirty="0" smtClean="0"/>
            <a:t>Loyalty to Britain</a:t>
          </a:r>
          <a:endParaRPr lang="en-US" sz="2000" kern="1200" dirty="0"/>
        </a:p>
      </dsp:txBody>
      <dsp:txXfrm>
        <a:off x="2861071" y="1501772"/>
        <a:ext cx="2507456" cy="2525399"/>
      </dsp:txXfrm>
    </dsp:sp>
    <dsp:sp modelId="{DB5A6450-67FD-4535-8635-120301A94574}">
      <dsp:nvSpPr>
        <dsp:cNvPr id="0" name=""/>
        <dsp:cNvSpPr/>
      </dsp:nvSpPr>
      <dsp:spPr>
        <a:xfrm>
          <a:off x="5719571" y="498790"/>
          <a:ext cx="2507456" cy="1002982"/>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t>Why did Native Americans fight???</a:t>
          </a:r>
          <a:endParaRPr lang="en-US" sz="2000" kern="1200" dirty="0"/>
        </a:p>
      </dsp:txBody>
      <dsp:txXfrm>
        <a:off x="5719571" y="498790"/>
        <a:ext cx="2507456" cy="1002982"/>
      </dsp:txXfrm>
    </dsp:sp>
    <dsp:sp modelId="{B315FFD7-6D06-4C90-AEDC-2C47FD4990BB}">
      <dsp:nvSpPr>
        <dsp:cNvPr id="0" name=""/>
        <dsp:cNvSpPr/>
      </dsp:nvSpPr>
      <dsp:spPr>
        <a:xfrm>
          <a:off x="5719571" y="1501772"/>
          <a:ext cx="2507456" cy="252539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To honor military alliances</a:t>
          </a:r>
          <a:endParaRPr lang="en-US" sz="2000" kern="1200" dirty="0"/>
        </a:p>
        <a:p>
          <a:pPr marL="228600" lvl="1" indent="-228600" algn="l" defTabSz="889000">
            <a:lnSpc>
              <a:spcPct val="90000"/>
            </a:lnSpc>
            <a:spcBef>
              <a:spcPct val="0"/>
            </a:spcBef>
            <a:spcAft>
              <a:spcPct val="15000"/>
            </a:spcAft>
            <a:buChar char="••"/>
          </a:pPr>
          <a:r>
            <a:rPr lang="en-US" sz="2000" kern="1200" dirty="0" smtClean="0"/>
            <a:t>To gain benefits of supporting the victor of the war</a:t>
          </a:r>
          <a:endParaRPr lang="en-US" sz="2000" kern="1200" dirty="0"/>
        </a:p>
      </dsp:txBody>
      <dsp:txXfrm>
        <a:off x="5719571" y="1501772"/>
        <a:ext cx="2507456" cy="252539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8BFE41-4F74-4081-9124-015C65F1E2DF}" type="datetimeFigureOut">
              <a:rPr lang="en-US" smtClean="0"/>
              <a:pPr/>
              <a:t>9/7/11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C526D6-3E40-4B6A-9F65-F56F8D2A73B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8BFE41-4F74-4081-9124-015C65F1E2DF}" type="datetimeFigureOut">
              <a:rPr lang="en-US" smtClean="0"/>
              <a:pPr/>
              <a:t>9/7/11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C526D6-3E40-4B6A-9F65-F56F8D2A73B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en.wikipedia.org/wiki/Image:Lorrain.seaport.jpg" TargetMode="Externa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www.jimwegryn.com/Names/13Colonies.jpg" TargetMode="External"/><Relationship Id="rId5" Type="http://schemas.openxmlformats.org/officeDocument/2006/relationships/image" Target="../media/image1.jpeg"/><Relationship Id="rId6" Type="http://schemas.openxmlformats.org/officeDocument/2006/relationships/hyperlink" Target="http://www.anomalyanimation.com/images/King_of_Solitaire.jpg" TargetMode="External"/><Relationship Id="rId7" Type="http://schemas.openxmlformats.org/officeDocument/2006/relationships/image" Target="../media/image4.jpeg"/><Relationship Id="rId8" Type="http://schemas.openxmlformats.org/officeDocument/2006/relationships/hyperlink" Target="http://www1.istockphoto.com/file_thumbview_approve/1476699/2/istockphoto_1476699_editable_cartoon_illustration_of_pirate_ship.jpg" TargetMode="External"/><Relationship Id="rId9" Type="http://schemas.openxmlformats.org/officeDocument/2006/relationships/image" Target="../media/image5.jpe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hyperlink" Target="http://ece2creative.tripod.com/sitebuildercontent/sitebuilderpictures/map-europe-western.gi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hyperlink" Target="http://wwp.greenwichmeantime.com/images/europe/united-kingdom.jpg" TargetMode="External"/><Relationship Id="rId5" Type="http://schemas.openxmlformats.org/officeDocument/2006/relationships/image" Target="../media/image9.jpeg"/><Relationship Id="rId6" Type="http://schemas.openxmlformats.org/officeDocument/2006/relationships/image" Target="../media/image1.jpeg"/><Relationship Id="rId7"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hyperlink" Target="http://home.iprimus.com.au/toddemslie/asia-map.gi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ece2creative.tripod.com/sitebuildercontent/sitebuilderpictures/map-europe-western.gif" TargetMode="External"/><Relationship Id="rId5" Type="http://schemas.openxmlformats.org/officeDocument/2006/relationships/image" Target="../media/image3.png"/><Relationship Id="rId6" Type="http://schemas.openxmlformats.org/officeDocument/2006/relationships/hyperlink" Target="http://www1.istockphoto.com/file_thumbview_approve/1476699/2/istockphoto_1476699_editable_cartoon_illustration_of_pirate_ship.jpg" TargetMode="External"/><Relationship Id="rId7"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hyperlink" Target="http://www.jimwegryn.com/Names/13Colonies.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6.xml"/><Relationship Id="rId2"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England and its Colonies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Commercial North</a:t>
            </a:r>
            <a:endParaRPr lang="en-US" dirty="0"/>
          </a:p>
        </p:txBody>
      </p:sp>
      <p:sp>
        <p:nvSpPr>
          <p:cNvPr id="5" name="Subtitle 4"/>
          <p:cNvSpPr>
            <a:spLocks noGrp="1"/>
          </p:cNvSpPr>
          <p:nvPr>
            <p:ph type="subTitle" idx="1"/>
          </p:nvPr>
        </p:nvSpPr>
        <p:spPr/>
        <p:txBody>
          <a:bodyPr/>
          <a:lstStyle/>
          <a:p>
            <a:r>
              <a:rPr lang="en-US" dirty="0" smtClean="0">
                <a:solidFill>
                  <a:srgbClr val="000000"/>
                </a:solidFill>
              </a:rPr>
              <a:t>Ch 3 Sec 3</a:t>
            </a:r>
            <a:endParaRPr lang="en-US" dirty="0">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Compare Primary Sources</a:t>
            </a:r>
            <a:endParaRPr lang="en-US" dirty="0"/>
          </a:p>
        </p:txBody>
      </p:sp>
      <p:sp>
        <p:nvSpPr>
          <p:cNvPr id="5" name="Text Placeholder 4"/>
          <p:cNvSpPr>
            <a:spLocks noGrp="1"/>
          </p:cNvSpPr>
          <p:nvPr>
            <p:ph type="body" idx="1"/>
          </p:nvPr>
        </p:nvSpPr>
        <p:spPr/>
        <p:txBody>
          <a:bodyPr/>
          <a:lstStyle/>
          <a:p>
            <a:pPr algn="ctr"/>
            <a:r>
              <a:rPr lang="en-US" dirty="0" smtClean="0"/>
              <a:t>John Adams (Northerner)</a:t>
            </a:r>
            <a:endParaRPr lang="en-US" dirty="0"/>
          </a:p>
        </p:txBody>
      </p:sp>
      <p:sp>
        <p:nvSpPr>
          <p:cNvPr id="6" name="Content Placeholder 5"/>
          <p:cNvSpPr>
            <a:spLocks noGrp="1"/>
          </p:cNvSpPr>
          <p:nvPr>
            <p:ph sz="half" idx="2"/>
          </p:nvPr>
        </p:nvSpPr>
        <p:spPr/>
        <p:txBody>
          <a:bodyPr>
            <a:normAutofit fontScale="85000" lnSpcReduction="10000"/>
          </a:bodyPr>
          <a:lstStyle/>
          <a:p>
            <a:r>
              <a:rPr lang="en-US" dirty="0" smtClean="0"/>
              <a:t>“Who can study in Boston Streets?  I am unable to observe the various objects that I meet, with sufficient precision.  My eyes are so diverted with chimney sweeps, carriers of wood, merchants, ladies, priests, carts, horses, oxen, coaches, market men and women, soldiers, sailors, and my ears with the rattle gabble of them all that I can’t think long enough in streets upon any one thing to start and pursue a thought”</a:t>
            </a:r>
            <a:endParaRPr lang="en-US" dirty="0"/>
          </a:p>
        </p:txBody>
      </p:sp>
      <p:sp>
        <p:nvSpPr>
          <p:cNvPr id="7" name="Text Placeholder 6"/>
          <p:cNvSpPr>
            <a:spLocks noGrp="1"/>
          </p:cNvSpPr>
          <p:nvPr>
            <p:ph type="body" sz="quarter" idx="3"/>
          </p:nvPr>
        </p:nvSpPr>
        <p:spPr/>
        <p:txBody>
          <a:bodyPr>
            <a:normAutofit fontScale="92500" lnSpcReduction="20000"/>
          </a:bodyPr>
          <a:lstStyle/>
          <a:p>
            <a:pPr algn="ctr"/>
            <a:r>
              <a:rPr lang="en-US" dirty="0" smtClean="0"/>
              <a:t>Philip Vickers Fithian (Southerner)</a:t>
            </a:r>
            <a:endParaRPr lang="en-US" dirty="0"/>
          </a:p>
        </p:txBody>
      </p:sp>
      <p:sp>
        <p:nvSpPr>
          <p:cNvPr id="8" name="Content Placeholder 7"/>
          <p:cNvSpPr>
            <a:spLocks noGrp="1"/>
          </p:cNvSpPr>
          <p:nvPr>
            <p:ph sz="quarter" idx="4"/>
          </p:nvPr>
        </p:nvSpPr>
        <p:spPr/>
        <p:txBody>
          <a:bodyPr>
            <a:normAutofit fontScale="92500" lnSpcReduction="20000"/>
          </a:bodyPr>
          <a:lstStyle/>
          <a:p>
            <a:r>
              <a:rPr lang="en-US" dirty="0" smtClean="0"/>
              <a:t>We stroll’d down the pasture quite to the river, admiring the pleasantness of the evening, and delightsome prospect of the river hills, huts, low bottoms, trees of various kinds, and sizes, cattle and sheep feeding some near us and others at a great distance on the green sides of the hills…. I love to walk on these high hills….  Where I can have a long view of many miles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1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Northern Colonies        Southern Colonies</a:t>
            </a:r>
            <a:endParaRPr lang="en-US" sz="3200" dirty="0"/>
          </a:p>
        </p:txBody>
      </p:sp>
      <p:sp>
        <p:nvSpPr>
          <p:cNvPr id="6" name="Content Placeholder 5"/>
          <p:cNvSpPr>
            <a:spLocks noGrp="1"/>
          </p:cNvSpPr>
          <p:nvPr>
            <p:ph sz="half" idx="1"/>
          </p:nvPr>
        </p:nvSpPr>
        <p:spPr/>
        <p:txBody>
          <a:bodyPr>
            <a:normAutofit fontScale="92500" lnSpcReduction="20000"/>
          </a:bodyPr>
          <a:lstStyle/>
          <a:p>
            <a:r>
              <a:rPr lang="en-US" dirty="0" smtClean="0"/>
              <a:t>Produced </a:t>
            </a:r>
            <a:r>
              <a:rPr lang="en-US" dirty="0" smtClean="0"/>
              <a:t>several </a:t>
            </a:r>
            <a:r>
              <a:rPr lang="en-US" dirty="0" smtClean="0"/>
              <a:t>crops per farm</a:t>
            </a:r>
          </a:p>
          <a:p>
            <a:r>
              <a:rPr lang="en-US" dirty="0" smtClean="0"/>
              <a:t>Developed thriving industries</a:t>
            </a:r>
          </a:p>
          <a:p>
            <a:r>
              <a:rPr lang="en-US" dirty="0" smtClean="0"/>
              <a:t>Developed a powerful merchant class</a:t>
            </a:r>
          </a:p>
          <a:p>
            <a:r>
              <a:rPr lang="en-US" dirty="0" smtClean="0"/>
              <a:t>Had numerous cities </a:t>
            </a:r>
          </a:p>
          <a:p>
            <a:r>
              <a:rPr lang="en-US" dirty="0" smtClean="0"/>
              <a:t>Faced a variety of social problems</a:t>
            </a:r>
          </a:p>
          <a:p>
            <a:r>
              <a:rPr lang="en-US" dirty="0" smtClean="0"/>
              <a:t>Population had more ethnic, religious, and national groups</a:t>
            </a:r>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Produced </a:t>
            </a:r>
            <a:r>
              <a:rPr lang="en-US" dirty="0" smtClean="0"/>
              <a:t>single cash </a:t>
            </a:r>
            <a:r>
              <a:rPr lang="en-US" dirty="0" smtClean="0"/>
              <a:t>crops (rice and tobacco)</a:t>
            </a:r>
          </a:p>
          <a:p>
            <a:r>
              <a:rPr lang="en-US" dirty="0" smtClean="0"/>
              <a:t>Primarily a farming economy</a:t>
            </a:r>
          </a:p>
          <a:p>
            <a:r>
              <a:rPr lang="en-US" dirty="0" smtClean="0"/>
              <a:t>Few merchants</a:t>
            </a:r>
          </a:p>
          <a:p>
            <a:r>
              <a:rPr lang="en-US" dirty="0" smtClean="0"/>
              <a:t>Had few major cities (Charles Town)</a:t>
            </a:r>
          </a:p>
          <a:p>
            <a:r>
              <a:rPr lang="en-US" dirty="0" smtClean="0"/>
              <a:t>Had fewer social problems (less urban society)</a:t>
            </a:r>
          </a:p>
          <a:p>
            <a:r>
              <a:rPr lang="en-US" dirty="0" smtClean="0"/>
              <a:t>Had a more uniform population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20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20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Effect transition="in" filter="fade">
                                      <p:cBhvr>
                                        <p:cTn id="37" dur="2000"/>
                                        <p:tgtEl>
                                          <p:spTgt spid="4">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fade">
                                      <p:cBhvr>
                                        <p:cTn id="42" dur="2000"/>
                                        <p:tgtEl>
                                          <p:spTgt spid="4">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animEffect transition="in" filter="fade">
                                      <p:cBhvr>
                                        <p:cTn id="47" dur="2000"/>
                                        <p:tgtEl>
                                          <p:spTgt spid="4">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txEl>
                                              <p:pRg st="3" end="3"/>
                                            </p:txEl>
                                          </p:spTgt>
                                        </p:tgtEl>
                                        <p:attrNameLst>
                                          <p:attrName>style.visibility</p:attrName>
                                        </p:attrNameLst>
                                      </p:cBhvr>
                                      <p:to>
                                        <p:strVal val="visible"/>
                                      </p:to>
                                    </p:set>
                                    <p:animEffect transition="in" filter="fade">
                                      <p:cBhvr>
                                        <p:cTn id="52" dur="2000"/>
                                        <p:tgtEl>
                                          <p:spTgt spid="4">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txEl>
                                              <p:pRg st="4" end="4"/>
                                            </p:txEl>
                                          </p:spTgt>
                                        </p:tgtEl>
                                        <p:attrNameLst>
                                          <p:attrName>style.visibility</p:attrName>
                                        </p:attrNameLst>
                                      </p:cBhvr>
                                      <p:to>
                                        <p:strVal val="visible"/>
                                      </p:to>
                                    </p:set>
                                    <p:animEffect transition="in" filter="fade">
                                      <p:cBhvr>
                                        <p:cTn id="57" dur="2000"/>
                                        <p:tgtEl>
                                          <p:spTgt spid="4">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txEl>
                                              <p:pRg st="5" end="5"/>
                                            </p:txEl>
                                          </p:spTgt>
                                        </p:tgtEl>
                                        <p:attrNameLst>
                                          <p:attrName>style.visibility</p:attrName>
                                        </p:attrNameLst>
                                      </p:cBhvr>
                                      <p:to>
                                        <p:strVal val="visible"/>
                                      </p:to>
                                    </p:set>
                                    <p:animEffect transition="in" filter="fade">
                                      <p:cBhvr>
                                        <p:cTn id="62"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4"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25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Enlightenment </a:t>
            </a:r>
            <a:endParaRPr lang="en-US" dirty="0"/>
          </a:p>
        </p:txBody>
      </p:sp>
      <p:sp>
        <p:nvSpPr>
          <p:cNvPr id="3" name="Content Placeholder 2"/>
          <p:cNvSpPr>
            <a:spLocks noGrp="1"/>
          </p:cNvSpPr>
          <p:nvPr>
            <p:ph sz="half" idx="1"/>
          </p:nvPr>
        </p:nvSpPr>
        <p:spPr/>
        <p:txBody>
          <a:bodyPr>
            <a:normAutofit fontScale="70000" lnSpcReduction="20000"/>
          </a:bodyPr>
          <a:lstStyle/>
          <a:p>
            <a:pPr marL="514350" indent="-514350">
              <a:buFont typeface="+mj-lt"/>
              <a:buAutoNum type="arabicPeriod"/>
            </a:pPr>
            <a:r>
              <a:rPr lang="en-US" dirty="0" smtClean="0"/>
              <a:t>What kind of movement was it (intellectual, social, political, religious)?</a:t>
            </a:r>
          </a:p>
          <a:p>
            <a:pPr marL="514350" indent="-514350">
              <a:buFont typeface="+mj-lt"/>
              <a:buAutoNum type="arabicPeriod"/>
            </a:pPr>
            <a:r>
              <a:rPr lang="en-US" dirty="0" smtClean="0"/>
              <a:t>Who were its key figures in the colonies?</a:t>
            </a:r>
          </a:p>
          <a:p>
            <a:pPr marL="514350" indent="-514350">
              <a:buFont typeface="+mj-lt"/>
              <a:buAutoNum type="arabicPeriod"/>
            </a:pPr>
            <a:endParaRPr lang="en-US" dirty="0" smtClean="0"/>
          </a:p>
          <a:p>
            <a:pPr marL="514350" indent="-514350">
              <a:buFont typeface="+mj-lt"/>
              <a:buAutoNum type="arabicPeriod"/>
            </a:pPr>
            <a:r>
              <a:rPr lang="en-US" dirty="0" smtClean="0"/>
              <a:t>What ideas did it stress?</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r>
              <a:rPr lang="en-US" dirty="0" smtClean="0"/>
              <a:t>What did it encourage?</a:t>
            </a:r>
            <a:endParaRPr lang="en-US" dirty="0"/>
          </a:p>
        </p:txBody>
      </p:sp>
      <p:sp>
        <p:nvSpPr>
          <p:cNvPr id="4" name="Content Placeholder 3"/>
          <p:cNvSpPr>
            <a:spLocks noGrp="1"/>
          </p:cNvSpPr>
          <p:nvPr>
            <p:ph sz="half" idx="2"/>
          </p:nvPr>
        </p:nvSpPr>
        <p:spPr/>
        <p:txBody>
          <a:bodyPr>
            <a:normAutofit fontScale="70000" lnSpcReduction="20000"/>
          </a:bodyPr>
          <a:lstStyle/>
          <a:p>
            <a:pPr marL="514350" indent="-514350">
              <a:buFont typeface="+mj-lt"/>
              <a:buAutoNum type="arabicPeriod"/>
            </a:pPr>
            <a:r>
              <a:rPr lang="en-US" dirty="0" smtClean="0"/>
              <a:t>Intellectual movement</a:t>
            </a:r>
          </a:p>
          <a:p>
            <a:pPr marL="514350" indent="-514350">
              <a:buFont typeface="+mj-lt"/>
              <a:buAutoNum type="arabicPeriod"/>
            </a:pPr>
            <a:endParaRPr lang="en-US" dirty="0" smtClean="0"/>
          </a:p>
          <a:p>
            <a:pPr marL="514350" indent="-514350">
              <a:buNone/>
            </a:pPr>
            <a:endParaRPr lang="en-US" dirty="0" smtClean="0"/>
          </a:p>
          <a:p>
            <a:pPr marL="514350" indent="-514350">
              <a:buFont typeface="+mj-lt"/>
              <a:buAutoNum type="arabicPeriod"/>
            </a:pPr>
            <a:r>
              <a:rPr lang="en-US" dirty="0" smtClean="0"/>
              <a:t>Benjamin Franklin; Thomas Jefferson </a:t>
            </a:r>
          </a:p>
          <a:p>
            <a:pPr marL="514350" indent="-514350">
              <a:buNone/>
            </a:pPr>
            <a:endParaRPr lang="en-US" dirty="0" smtClean="0"/>
          </a:p>
          <a:p>
            <a:pPr marL="514350" indent="-514350">
              <a:buFont typeface="+mj-lt"/>
              <a:buAutoNum type="arabicPeriod"/>
            </a:pPr>
            <a:r>
              <a:rPr lang="en-US" dirty="0" smtClean="0"/>
              <a:t>The world is not governed by miracles or chance, but by mathematical laws (individuals have natural rights)</a:t>
            </a:r>
          </a:p>
          <a:p>
            <a:pPr marL="514350" indent="-514350">
              <a:buFont typeface="+mj-lt"/>
              <a:buAutoNum type="arabicPeriod"/>
            </a:pPr>
            <a:r>
              <a:rPr lang="en-US" dirty="0" smtClean="0"/>
              <a:t>To use experimentation and observation as tools to make discoveries, rely on reason, and question authority (British Monarchy)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20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20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2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6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Awakening </a:t>
            </a:r>
            <a:endParaRPr lang="en-US" dirty="0"/>
          </a:p>
        </p:txBody>
      </p:sp>
      <p:sp>
        <p:nvSpPr>
          <p:cNvPr id="3" name="Content Placeholder 2"/>
          <p:cNvSpPr>
            <a:spLocks noGrp="1"/>
          </p:cNvSpPr>
          <p:nvPr>
            <p:ph sz="half" idx="1"/>
          </p:nvPr>
        </p:nvSpPr>
        <p:spPr/>
        <p:txBody>
          <a:bodyPr>
            <a:normAutofit fontScale="77500" lnSpcReduction="20000"/>
          </a:bodyPr>
          <a:lstStyle/>
          <a:p>
            <a:pPr marL="514350" indent="-514350">
              <a:buFont typeface="+mj-lt"/>
              <a:buAutoNum type="arabicPeriod"/>
            </a:pPr>
            <a:r>
              <a:rPr lang="en-US" dirty="0" smtClean="0"/>
              <a:t>What kind of movement was it (intellectual, social, political, religious)?</a:t>
            </a:r>
          </a:p>
          <a:p>
            <a:pPr marL="514350" indent="-514350">
              <a:buFont typeface="+mj-lt"/>
              <a:buAutoNum type="arabicPeriod"/>
            </a:pPr>
            <a:r>
              <a:rPr lang="en-US" dirty="0" smtClean="0"/>
              <a:t>Who were its key figures in the colonies?</a:t>
            </a:r>
          </a:p>
          <a:p>
            <a:pPr marL="514350" indent="-514350">
              <a:buFont typeface="+mj-lt"/>
              <a:buAutoNum type="arabicPeriod"/>
            </a:pPr>
            <a:endParaRPr lang="en-US" dirty="0" smtClean="0"/>
          </a:p>
          <a:p>
            <a:pPr marL="514350" indent="-514350">
              <a:buFont typeface="+mj-lt"/>
              <a:buAutoNum type="arabicPeriod"/>
            </a:pPr>
            <a:r>
              <a:rPr lang="en-US" dirty="0" smtClean="0"/>
              <a:t>What ideas did it stress?</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r>
              <a:rPr lang="en-US" dirty="0" smtClean="0"/>
              <a:t>What did it encourage?</a:t>
            </a:r>
          </a:p>
          <a:p>
            <a:endParaRPr lang="en-US" dirty="0"/>
          </a:p>
        </p:txBody>
      </p:sp>
      <p:sp>
        <p:nvSpPr>
          <p:cNvPr id="4" name="Content Placeholder 3"/>
          <p:cNvSpPr>
            <a:spLocks noGrp="1"/>
          </p:cNvSpPr>
          <p:nvPr>
            <p:ph sz="half" idx="2"/>
          </p:nvPr>
        </p:nvSpPr>
        <p:spPr/>
        <p:txBody>
          <a:bodyPr>
            <a:normAutofit fontScale="77500" lnSpcReduction="20000"/>
          </a:bodyPr>
          <a:lstStyle/>
          <a:p>
            <a:pPr marL="514350" indent="-514350">
              <a:buFont typeface="+mj-lt"/>
              <a:buAutoNum type="arabicPeriod"/>
            </a:pPr>
            <a:r>
              <a:rPr lang="en-US" dirty="0" smtClean="0"/>
              <a:t>Religious movement</a:t>
            </a:r>
          </a:p>
          <a:p>
            <a:pPr marL="514350" indent="-514350">
              <a:buFont typeface="+mj-lt"/>
              <a:buAutoNum type="arabicPeriod"/>
            </a:pPr>
            <a:endParaRPr lang="en-US" dirty="0" smtClean="0"/>
          </a:p>
          <a:p>
            <a:pPr marL="514350" indent="-514350">
              <a:buNone/>
            </a:pPr>
            <a:endParaRPr lang="en-US" dirty="0" smtClean="0"/>
          </a:p>
          <a:p>
            <a:pPr marL="514350" indent="-514350">
              <a:buFont typeface="+mj-lt"/>
              <a:buAutoNum type="arabicPeriod"/>
            </a:pPr>
            <a:r>
              <a:rPr lang="en-US" dirty="0" smtClean="0"/>
              <a:t>Jonathan Edwards; George Whitefield </a:t>
            </a:r>
          </a:p>
          <a:p>
            <a:pPr marL="514350" indent="-514350">
              <a:buNone/>
            </a:pPr>
            <a:endParaRPr lang="en-US" dirty="0" smtClean="0"/>
          </a:p>
          <a:p>
            <a:pPr marL="514350" indent="-514350">
              <a:buFont typeface="+mj-lt"/>
              <a:buAutoNum type="arabicPeriod"/>
            </a:pPr>
            <a:r>
              <a:rPr lang="en-US" dirty="0" smtClean="0"/>
              <a:t>A return to Puritan values, rededication to God, and the need for salvation </a:t>
            </a:r>
          </a:p>
          <a:p>
            <a:pPr marL="514350" indent="-514350">
              <a:buNone/>
            </a:pPr>
            <a:endParaRPr lang="en-US" dirty="0" smtClean="0"/>
          </a:p>
          <a:p>
            <a:pPr marL="514350" indent="-514350">
              <a:buFont typeface="+mj-lt"/>
              <a:buAutoNum type="arabicPeriod"/>
            </a:pPr>
            <a:r>
              <a:rPr lang="en-US" dirty="0" smtClean="0"/>
              <a:t>To rededicate themselves to God, join organized churches, founded colleges, and question authority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20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20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2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Jonathan Edwards</a:t>
            </a:r>
            <a:endParaRPr lang="en-US" dirty="0"/>
          </a:p>
        </p:txBody>
      </p:sp>
      <p:sp>
        <p:nvSpPr>
          <p:cNvPr id="6" name="Content Placeholder 5"/>
          <p:cNvSpPr>
            <a:spLocks noGrp="1"/>
          </p:cNvSpPr>
          <p:nvPr>
            <p:ph idx="1"/>
          </p:nvPr>
        </p:nvSpPr>
        <p:spPr/>
        <p:txBody>
          <a:bodyPr>
            <a:normAutofit/>
          </a:bodyPr>
          <a:lstStyle/>
          <a:p>
            <a:pPr algn="ctr">
              <a:buNone/>
            </a:pPr>
            <a:r>
              <a:rPr lang="en-US" dirty="0" smtClean="0"/>
              <a:t>“The God that holds you over the pit of hell, as much as one holds a spider, or some loathsome insect over the fire, abhors (hates) you, and is dreadfully provoked:  His wrath towards you burn like fire; He looks upon you as worthy of nothing else but to cast into the fire;…  and yet it is nothing but His hand that holds you from falling into the fire every moment”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French and Indian War</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North America 1750’s</a:t>
            </a:r>
            <a:endParaRPr lang="en-US" dirty="0"/>
          </a:p>
        </p:txBody>
      </p:sp>
      <p:pic>
        <p:nvPicPr>
          <p:cNvPr id="6" name="Content Placeholder 5" descr="800px-Nouvelle-France_map-en.svg.png"/>
          <p:cNvPicPr>
            <a:picLocks noGrp="1" noChangeAspect="1"/>
          </p:cNvPicPr>
          <p:nvPr>
            <p:ph idx="1"/>
          </p:nvPr>
        </p:nvPicPr>
        <p:blipFill>
          <a:blip r:embed="rId2"/>
          <a:srcRect l="-14777" r="-14777"/>
          <a:stretch>
            <a:fillRect/>
          </a:stretch>
        </p:blip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a:t>
            </a:r>
            <a:endParaRPr lang="en-US" dirty="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2800" dirty="0" smtClean="0"/>
              <a:t>What did Britain Gain?</a:t>
            </a:r>
            <a:endParaRPr lang="en-US" sz="2800" dirty="0"/>
          </a:p>
        </p:txBody>
      </p:sp>
      <p:pic>
        <p:nvPicPr>
          <p:cNvPr id="8" name="Picture Placeholder 7" descr="kckbritish-era-1763-75.png"/>
          <p:cNvPicPr>
            <a:picLocks noGrp="1" noChangeAspect="1"/>
          </p:cNvPicPr>
          <p:nvPr>
            <p:ph type="pic" idx="1"/>
          </p:nvPr>
        </p:nvPicPr>
        <p:blipFill>
          <a:blip r:embed="rId2"/>
          <a:srcRect l="-6983" r="-6983"/>
          <a:stretch>
            <a:fillRect/>
          </a:stretch>
        </p:blipFill>
        <p:spPr/>
      </p:pic>
      <p:sp>
        <p:nvSpPr>
          <p:cNvPr id="6" name="Text Placeholder 5"/>
          <p:cNvSpPr>
            <a:spLocks noGrp="1"/>
          </p:cNvSpPr>
          <p:nvPr>
            <p:ph type="body" sz="half" idx="2"/>
          </p:nvPr>
        </p:nvSpPr>
        <p:spPr/>
        <p:txBody>
          <a:bodyPr>
            <a:noAutofit/>
          </a:bodyPr>
          <a:lstStyle/>
          <a:p>
            <a:pPr>
              <a:buFont typeface="Arial"/>
              <a:buChar char="•"/>
            </a:pPr>
            <a:r>
              <a:rPr lang="en-US" sz="2000" b="1" dirty="0" smtClean="0"/>
              <a:t>Canada</a:t>
            </a:r>
          </a:p>
          <a:p>
            <a:pPr>
              <a:buFont typeface="Arial"/>
              <a:buChar char="•"/>
            </a:pPr>
            <a:r>
              <a:rPr lang="en-US" sz="2000" b="1" dirty="0" smtClean="0"/>
              <a:t>Virtually all of North America east of the Mississippi River</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dirty="0" smtClean="0"/>
              <a:t>The Navigation Acts</a:t>
            </a:r>
            <a:endParaRPr lang="en-US" sz="2800" dirty="0"/>
          </a:p>
        </p:txBody>
      </p:sp>
      <p:pic>
        <p:nvPicPr>
          <p:cNvPr id="8" name="Content Placeholder 7" descr="13Colonies.jpg"/>
          <p:cNvPicPr>
            <a:picLocks noGrp="1" noChangeAspect="1"/>
          </p:cNvPicPr>
          <p:nvPr>
            <p:ph idx="1"/>
          </p:nvPr>
        </p:nvPicPr>
        <p:blipFill>
          <a:blip r:embed="rId2"/>
          <a:srcRect t="-3673" b="-3673"/>
          <a:stretch>
            <a:fillRect/>
          </a:stretch>
        </p:blipFill>
        <p:spPr/>
      </p:pic>
      <p:sp>
        <p:nvSpPr>
          <p:cNvPr id="3" name="Content Placeholder 2"/>
          <p:cNvSpPr>
            <a:spLocks noGrp="1"/>
          </p:cNvSpPr>
          <p:nvPr>
            <p:ph type="body" sz="half" idx="2"/>
          </p:nvPr>
        </p:nvSpPr>
        <p:spPr>
          <a:xfrm>
            <a:off x="0" y="1435100"/>
            <a:ext cx="3465513" cy="4691063"/>
          </a:xfrm>
        </p:spPr>
        <p:txBody>
          <a:bodyPr>
            <a:normAutofit/>
          </a:bodyPr>
          <a:lstStyle/>
          <a:p>
            <a:pPr algn="ctr">
              <a:buNone/>
            </a:pPr>
            <a:r>
              <a:rPr lang="en-US" sz="3200" b="1" u="sng" dirty="0" smtClean="0"/>
              <a:t>Cause</a:t>
            </a:r>
          </a:p>
          <a:p>
            <a:pPr algn="ctr">
              <a:buNone/>
            </a:pPr>
            <a:r>
              <a:rPr lang="en-US" sz="3000" dirty="0" smtClean="0"/>
              <a:t>Why did Parliament pass the Navigation Acts (1660)?</a:t>
            </a:r>
          </a:p>
          <a:p>
            <a:pPr algn="ctr">
              <a:buNone/>
            </a:pPr>
            <a:endParaRPr lang="en-US" sz="2000" i="1" dirty="0" smtClean="0"/>
          </a:p>
          <a:p>
            <a:pPr algn="ctr"/>
            <a:r>
              <a:rPr lang="en-US" sz="2000" i="1" dirty="0" smtClean="0"/>
              <a:t>To tighten England’s control over colonial trade and protect against competition in order to create wealth (mercantilism) </a:t>
            </a:r>
            <a:endParaRPr lang="en-US" sz="2000" i="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What did Britain lose?</a:t>
            </a:r>
            <a:endParaRPr lang="en-US" dirty="0"/>
          </a:p>
        </p:txBody>
      </p:sp>
      <p:sp>
        <p:nvSpPr>
          <p:cNvPr id="8" name="Content Placeholder 7"/>
          <p:cNvSpPr>
            <a:spLocks noGrp="1"/>
          </p:cNvSpPr>
          <p:nvPr>
            <p:ph sz="half" idx="1"/>
          </p:nvPr>
        </p:nvSpPr>
        <p:spPr/>
        <p:txBody>
          <a:bodyPr/>
          <a:lstStyle/>
          <a:p>
            <a:r>
              <a:rPr lang="en-US" dirty="0" smtClean="0"/>
              <a:t>Lives</a:t>
            </a:r>
          </a:p>
          <a:p>
            <a:r>
              <a:rPr lang="en-US" dirty="0" smtClean="0"/>
              <a:t>Colonists respect</a:t>
            </a:r>
          </a:p>
          <a:p>
            <a:r>
              <a:rPr lang="en-US" dirty="0" smtClean="0"/>
              <a:t>A good deal of money</a:t>
            </a:r>
            <a:endParaRPr lang="en-US" dirty="0"/>
          </a:p>
        </p:txBody>
      </p:sp>
      <p:pic>
        <p:nvPicPr>
          <p:cNvPr id="10" name="Content Placeholder 9" descr="65589-004-00F62CCA.jpg"/>
          <p:cNvPicPr>
            <a:picLocks noGrp="1" noChangeAspect="1"/>
          </p:cNvPicPr>
          <p:nvPr>
            <p:ph sz="half" idx="2"/>
          </p:nvPr>
        </p:nvPicPr>
        <p:blipFill>
          <a:blip r:embed="rId2"/>
          <a:srcRect t="-37253" b="-37253"/>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the colonies gain?</a:t>
            </a:r>
            <a:endParaRPr lang="en-US" dirty="0"/>
          </a:p>
        </p:txBody>
      </p:sp>
      <p:pic>
        <p:nvPicPr>
          <p:cNvPr id="5" name="Content Placeholder 4" descr="300px-Map_of_territorial_growth_1775.jpg"/>
          <p:cNvPicPr>
            <a:picLocks noGrp="1" noChangeAspect="1"/>
          </p:cNvPicPr>
          <p:nvPr>
            <p:ph sz="half" idx="1"/>
          </p:nvPr>
        </p:nvPicPr>
        <p:blipFill>
          <a:blip r:embed="rId2"/>
          <a:srcRect l="-7555" r="-7555"/>
          <a:stretch>
            <a:fillRect/>
          </a:stretch>
        </p:blipFill>
        <p:spPr/>
      </p:pic>
      <p:sp>
        <p:nvSpPr>
          <p:cNvPr id="4" name="Content Placeholder 3"/>
          <p:cNvSpPr>
            <a:spLocks noGrp="1"/>
          </p:cNvSpPr>
          <p:nvPr>
            <p:ph sz="half" idx="2"/>
          </p:nvPr>
        </p:nvSpPr>
        <p:spPr/>
        <p:txBody>
          <a:bodyPr/>
          <a:lstStyle/>
          <a:p>
            <a:r>
              <a:rPr lang="en-US" dirty="0" smtClean="0"/>
              <a:t>Access to what had been French territories</a:t>
            </a:r>
          </a:p>
          <a:p>
            <a:r>
              <a:rPr lang="en-US" dirty="0" smtClean="0"/>
              <a:t>This will be taken away with the Proclamation of 1763, which banned settlements West of the Appalachians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What did the colonies lose?</a:t>
            </a:r>
            <a:endParaRPr lang="en-US" dirty="0"/>
          </a:p>
        </p:txBody>
      </p:sp>
      <p:sp>
        <p:nvSpPr>
          <p:cNvPr id="14" name="Content Placeholder 13"/>
          <p:cNvSpPr>
            <a:spLocks noGrp="1"/>
          </p:cNvSpPr>
          <p:nvPr>
            <p:ph sz="half" idx="1"/>
          </p:nvPr>
        </p:nvSpPr>
        <p:spPr/>
        <p:txBody>
          <a:bodyPr>
            <a:normAutofit/>
          </a:bodyPr>
          <a:lstStyle/>
          <a:p>
            <a:r>
              <a:rPr lang="en-US" dirty="0" smtClean="0"/>
              <a:t>Lives </a:t>
            </a:r>
          </a:p>
          <a:p>
            <a:r>
              <a:rPr lang="en-US" dirty="0" smtClean="0"/>
              <a:t>Profits from trade (Britain wanted to stop smuggling and help pay for the war)</a:t>
            </a:r>
          </a:p>
          <a:p>
            <a:r>
              <a:rPr lang="en-US" dirty="0" smtClean="0"/>
              <a:t>Rights commonly held by British subjects (search and seizure) </a:t>
            </a:r>
          </a:p>
        </p:txBody>
      </p:sp>
      <p:pic>
        <p:nvPicPr>
          <p:cNvPr id="16" name="Content Placeholder 15" descr="unite_or_die.jpg"/>
          <p:cNvPicPr>
            <a:picLocks noGrp="1" noChangeAspect="1"/>
          </p:cNvPicPr>
          <p:nvPr>
            <p:ph sz="half" idx="2"/>
          </p:nvPr>
        </p:nvPicPr>
        <p:blipFill>
          <a:blip r:embed="rId2"/>
          <a:srcRect t="-51131" b="-51131"/>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did the French and Native Americans lose during the war?</a:t>
            </a:r>
            <a:endParaRPr lang="en-US" dirty="0"/>
          </a:p>
        </p:txBody>
      </p:sp>
      <p:pic>
        <p:nvPicPr>
          <p:cNvPr id="5" name="Content Placeholder 4" descr="drawing.jpeg"/>
          <p:cNvPicPr>
            <a:picLocks noGrp="1" noChangeAspect="1"/>
          </p:cNvPicPr>
          <p:nvPr>
            <p:ph sz="half" idx="1"/>
          </p:nvPr>
        </p:nvPicPr>
        <p:blipFill>
          <a:blip r:embed="rId2"/>
          <a:srcRect t="-20539" b="-20539"/>
          <a:stretch>
            <a:fillRect/>
          </a:stretch>
        </p:blipFill>
        <p:spPr/>
      </p:pic>
      <p:sp>
        <p:nvSpPr>
          <p:cNvPr id="4" name="Content Placeholder 3"/>
          <p:cNvSpPr>
            <a:spLocks noGrp="1"/>
          </p:cNvSpPr>
          <p:nvPr>
            <p:ph sz="half" idx="2"/>
          </p:nvPr>
        </p:nvSpPr>
        <p:spPr/>
        <p:txBody>
          <a:bodyPr/>
          <a:lstStyle/>
          <a:p>
            <a:r>
              <a:rPr lang="en-US" dirty="0" smtClean="0"/>
              <a:t>Both lost lives and land</a:t>
            </a:r>
          </a:p>
          <a:p>
            <a:r>
              <a:rPr lang="en-US" dirty="0" smtClean="0"/>
              <a:t>Native Americans on both sides of the war were given the least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0" y="0"/>
            <a:ext cx="9144000" cy="9461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b="1" dirty="0"/>
              <a:t>Objective:</a:t>
            </a:r>
            <a:r>
              <a:rPr lang="en-US" sz="2800" dirty="0"/>
              <a:t> To analyze the causes and effects of the Navigation Acts of the 1660’</a:t>
            </a:r>
            <a:r>
              <a:rPr lang="en-US" sz="2800" dirty="0" smtClean="0"/>
              <a:t>s</a:t>
            </a:r>
            <a:endParaRPr lang="en-US" sz="2800" dirty="0"/>
          </a:p>
        </p:txBody>
      </p:sp>
      <p:pic>
        <p:nvPicPr>
          <p:cNvPr id="2053" name="Picture 5">
            <a:hlinkClick r:id="rId2"/>
          </p:cNvPr>
          <p:cNvPicPr>
            <a:picLocks noChangeAspect="1" noChangeArrowheads="1"/>
          </p:cNvPicPr>
          <p:nvPr/>
        </p:nvPicPr>
        <p:blipFill>
          <a:blip r:embed="rId3"/>
          <a:srcRect/>
          <a:stretch>
            <a:fillRect/>
          </a:stretch>
        </p:blipFill>
        <p:spPr bwMode="auto">
          <a:xfrm>
            <a:off x="990600" y="1066800"/>
            <a:ext cx="6545263" cy="4797425"/>
          </a:xfrm>
          <a:prstGeom prst="rect">
            <a:avLst/>
          </a:prstGeom>
          <a:noFill/>
          <a:ln w="9525">
            <a:noFill/>
            <a:miter lim="800000"/>
            <a:headEnd/>
            <a:tailEnd/>
          </a:ln>
          <a:effectLst/>
        </p:spPr>
      </p:pic>
      <p:sp>
        <p:nvSpPr>
          <p:cNvPr id="2054" name="Text Box 6"/>
          <p:cNvSpPr txBox="1">
            <a:spLocks noChangeArrowheads="1"/>
          </p:cNvSpPr>
          <p:nvPr/>
        </p:nvSpPr>
        <p:spPr bwMode="auto">
          <a:xfrm>
            <a:off x="0" y="5911850"/>
            <a:ext cx="9144000" cy="9461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dirty="0">
                <a:latin typeface="Times New Roman" pitchFamily="48" charset="0"/>
              </a:rPr>
              <a:t>A painting of a French seaport from 1638, at the height of mercantilism, by Claude </a:t>
            </a:r>
            <a:r>
              <a:rPr lang="en-US" sz="2800" dirty="0" smtClean="0">
                <a:latin typeface="Times New Roman" pitchFamily="48" charset="0"/>
              </a:rPr>
              <a:t>Lorrain</a:t>
            </a:r>
            <a:endParaRPr lang="en-US" sz="2800" dirty="0">
              <a:latin typeface="Times New Roman" pitchFamily="4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316" name="Picture 4" descr="map-europe-western">
            <a:hlinkClick r:id="rId2"/>
          </p:cNvPr>
          <p:cNvPicPr>
            <a:picLocks noChangeAspect="1" noChangeArrowheads="1"/>
          </p:cNvPicPr>
          <p:nvPr/>
        </p:nvPicPr>
        <p:blipFill>
          <a:blip r:embed="rId3"/>
          <a:srcRect/>
          <a:stretch>
            <a:fillRect/>
          </a:stretch>
        </p:blipFill>
        <p:spPr bwMode="auto">
          <a:xfrm>
            <a:off x="4208463" y="1066800"/>
            <a:ext cx="4935537" cy="4570413"/>
          </a:xfrm>
          <a:prstGeom prst="rect">
            <a:avLst/>
          </a:prstGeom>
          <a:noFill/>
        </p:spPr>
      </p:pic>
      <p:pic>
        <p:nvPicPr>
          <p:cNvPr id="13323" name="Picture 11" descr="13Colonies">
            <a:hlinkClick r:id="rId4"/>
          </p:cNvPr>
          <p:cNvPicPr>
            <a:picLocks noChangeAspect="1" noChangeArrowheads="1"/>
          </p:cNvPicPr>
          <p:nvPr/>
        </p:nvPicPr>
        <p:blipFill>
          <a:blip r:embed="rId5"/>
          <a:srcRect l="13333" r="18025"/>
          <a:stretch>
            <a:fillRect/>
          </a:stretch>
        </p:blipFill>
        <p:spPr bwMode="auto">
          <a:xfrm>
            <a:off x="0" y="1143000"/>
            <a:ext cx="2895600" cy="4498975"/>
          </a:xfrm>
          <a:prstGeom prst="rect">
            <a:avLst/>
          </a:prstGeom>
          <a:noFill/>
        </p:spPr>
      </p:pic>
      <p:pic>
        <p:nvPicPr>
          <p:cNvPr id="13325" name="Picture 13" descr="King_of_Solitaire">
            <a:hlinkClick r:id="rId6"/>
          </p:cNvPr>
          <p:cNvPicPr>
            <a:picLocks noChangeAspect="1" noChangeArrowheads="1"/>
          </p:cNvPicPr>
          <p:nvPr/>
        </p:nvPicPr>
        <p:blipFill>
          <a:blip r:embed="rId7"/>
          <a:srcRect l="5119" t="4800" r="5119" b="7016"/>
          <a:stretch>
            <a:fillRect/>
          </a:stretch>
        </p:blipFill>
        <p:spPr bwMode="auto">
          <a:xfrm>
            <a:off x="4648200" y="0"/>
            <a:ext cx="1206500" cy="1368425"/>
          </a:xfrm>
          <a:prstGeom prst="rect">
            <a:avLst/>
          </a:prstGeom>
          <a:noFill/>
        </p:spPr>
      </p:pic>
      <p:pic>
        <p:nvPicPr>
          <p:cNvPr id="13327" name="Picture 15" descr="istockphoto_1476699_editable_cartoon_illustration_of_pirate_ship">
            <a:hlinkClick r:id="rId8"/>
          </p:cNvPr>
          <p:cNvPicPr>
            <a:picLocks noChangeAspect="1" noChangeArrowheads="1"/>
          </p:cNvPicPr>
          <p:nvPr/>
        </p:nvPicPr>
        <p:blipFill>
          <a:blip r:embed="rId9"/>
          <a:srcRect/>
          <a:stretch>
            <a:fillRect/>
          </a:stretch>
        </p:blipFill>
        <p:spPr bwMode="auto">
          <a:xfrm>
            <a:off x="2286000" y="2286000"/>
            <a:ext cx="457200" cy="457200"/>
          </a:xfrm>
          <a:prstGeom prst="rect">
            <a:avLst/>
          </a:prstGeom>
          <a:noFill/>
        </p:spPr>
      </p:pic>
      <p:pic>
        <p:nvPicPr>
          <p:cNvPr id="13330" name="Picture 18" descr="istockphoto_1476699_editable_cartoon_illustration_of_pirate_ship">
            <a:hlinkClick r:id="rId8"/>
          </p:cNvPr>
          <p:cNvPicPr>
            <a:picLocks noChangeAspect="1" noChangeArrowheads="1"/>
          </p:cNvPicPr>
          <p:nvPr/>
        </p:nvPicPr>
        <p:blipFill>
          <a:blip r:embed="rId9"/>
          <a:srcRect/>
          <a:stretch>
            <a:fillRect/>
          </a:stretch>
        </p:blipFill>
        <p:spPr bwMode="auto">
          <a:xfrm>
            <a:off x="1600200" y="3200400"/>
            <a:ext cx="457200" cy="457200"/>
          </a:xfrm>
          <a:prstGeom prst="rect">
            <a:avLst/>
          </a:prstGeom>
          <a:noFill/>
        </p:spPr>
      </p:pic>
      <p:pic>
        <p:nvPicPr>
          <p:cNvPr id="13331" name="Picture 19" descr="istockphoto_1476699_editable_cartoon_illustration_of_pirate_ship">
            <a:hlinkClick r:id="rId8"/>
          </p:cNvPr>
          <p:cNvPicPr>
            <a:picLocks noChangeAspect="1" noChangeArrowheads="1"/>
          </p:cNvPicPr>
          <p:nvPr/>
        </p:nvPicPr>
        <p:blipFill>
          <a:blip r:embed="rId9"/>
          <a:srcRect/>
          <a:stretch>
            <a:fillRect/>
          </a:stretch>
        </p:blipFill>
        <p:spPr bwMode="auto">
          <a:xfrm>
            <a:off x="914400" y="4876800"/>
            <a:ext cx="457200" cy="457200"/>
          </a:xfrm>
          <a:prstGeom prst="rect">
            <a:avLst/>
          </a:prstGeom>
          <a:noFill/>
        </p:spPr>
      </p:pic>
      <p:sp>
        <p:nvSpPr>
          <p:cNvPr id="13338" name="Text Box 26"/>
          <p:cNvSpPr txBox="1">
            <a:spLocks noChangeArrowheads="1"/>
          </p:cNvSpPr>
          <p:nvPr/>
        </p:nvSpPr>
        <p:spPr bwMode="auto">
          <a:xfrm>
            <a:off x="609600" y="5410200"/>
            <a:ext cx="990600" cy="457200"/>
          </a:xfrm>
          <a:prstGeom prst="rect">
            <a:avLst/>
          </a:prstGeom>
          <a:solidFill>
            <a:srgbClr val="FFCC66"/>
          </a:solidFill>
          <a:ln w="9525">
            <a:noFill/>
            <a:miter lim="800000"/>
            <a:headEnd/>
            <a:tailEnd/>
          </a:ln>
          <a:effectLst/>
        </p:spPr>
        <p:txBody>
          <a:bodyPr>
            <a:prstTxWarp prst="textNoShape">
              <a:avLst/>
            </a:prstTxWarp>
            <a:spAutoFit/>
          </a:bodyPr>
          <a:lstStyle/>
          <a:p>
            <a:pPr>
              <a:spcBef>
                <a:spcPct val="50000"/>
              </a:spcBef>
            </a:pPr>
            <a:r>
              <a:rPr lang="en-US" sz="2400" dirty="0">
                <a:latin typeface="Times New Roman" pitchFamily="48" charset="0"/>
              </a:rPr>
              <a:t>cotton</a:t>
            </a:r>
          </a:p>
        </p:txBody>
      </p:sp>
      <p:sp>
        <p:nvSpPr>
          <p:cNvPr id="13339" name="Text Box 27"/>
          <p:cNvSpPr txBox="1">
            <a:spLocks noChangeArrowheads="1"/>
          </p:cNvSpPr>
          <p:nvPr/>
        </p:nvSpPr>
        <p:spPr bwMode="auto">
          <a:xfrm>
            <a:off x="1447800" y="2743200"/>
            <a:ext cx="762000" cy="457200"/>
          </a:xfrm>
          <a:prstGeom prst="rect">
            <a:avLst/>
          </a:prstGeom>
          <a:solidFill>
            <a:srgbClr val="FFFFCC"/>
          </a:solidFill>
          <a:ln w="9525">
            <a:noFill/>
            <a:miter lim="800000"/>
            <a:headEnd/>
            <a:tailEnd/>
          </a:ln>
          <a:effectLst/>
        </p:spPr>
        <p:txBody>
          <a:bodyPr>
            <a:prstTxWarp prst="textNoShape">
              <a:avLst/>
            </a:prstTxWarp>
            <a:spAutoFit/>
          </a:bodyPr>
          <a:lstStyle/>
          <a:p>
            <a:pPr>
              <a:spcBef>
                <a:spcPct val="50000"/>
              </a:spcBef>
            </a:pPr>
            <a:r>
              <a:rPr lang="en-US" sz="2400" dirty="0">
                <a:latin typeface="Times New Roman" pitchFamily="48" charset="0"/>
              </a:rPr>
              <a:t>iron</a:t>
            </a:r>
          </a:p>
        </p:txBody>
      </p:sp>
      <p:sp>
        <p:nvSpPr>
          <p:cNvPr id="13340" name="Text Box 28"/>
          <p:cNvSpPr txBox="1">
            <a:spLocks noChangeArrowheads="1"/>
          </p:cNvSpPr>
          <p:nvPr/>
        </p:nvSpPr>
        <p:spPr bwMode="auto">
          <a:xfrm>
            <a:off x="2057400" y="1752600"/>
            <a:ext cx="1066800" cy="457200"/>
          </a:xfrm>
          <a:prstGeom prst="rect">
            <a:avLst/>
          </a:prstGeom>
          <a:solidFill>
            <a:srgbClr val="FFCCCC"/>
          </a:solidFill>
          <a:ln w="9525">
            <a:noFill/>
            <a:miter lim="800000"/>
            <a:headEnd/>
            <a:tailEnd/>
          </a:ln>
          <a:effectLst/>
        </p:spPr>
        <p:txBody>
          <a:bodyPr>
            <a:prstTxWarp prst="textNoShape">
              <a:avLst/>
            </a:prstTxWarp>
            <a:spAutoFit/>
          </a:bodyPr>
          <a:lstStyle/>
          <a:p>
            <a:pPr>
              <a:spcBef>
                <a:spcPct val="50000"/>
              </a:spcBef>
            </a:pPr>
            <a:r>
              <a:rPr lang="en-US" sz="2400" dirty="0">
                <a:latin typeface="Times New Roman" pitchFamily="48" charset="0"/>
              </a:rPr>
              <a:t>lumber</a:t>
            </a:r>
          </a:p>
        </p:txBody>
      </p:sp>
      <p:sp>
        <p:nvSpPr>
          <p:cNvPr id="13342" name="Text Box 30"/>
          <p:cNvSpPr txBox="1">
            <a:spLocks noChangeArrowheads="1"/>
          </p:cNvSpPr>
          <p:nvPr/>
        </p:nvSpPr>
        <p:spPr bwMode="auto">
          <a:xfrm>
            <a:off x="4648200" y="990600"/>
            <a:ext cx="1447800" cy="457200"/>
          </a:xfrm>
          <a:prstGeom prst="rect">
            <a:avLst/>
          </a:prstGeom>
          <a:solidFill>
            <a:srgbClr val="FFCCCC"/>
          </a:solidFill>
          <a:ln w="9525">
            <a:noFill/>
            <a:miter lim="800000"/>
            <a:headEnd/>
            <a:tailEnd/>
          </a:ln>
          <a:effectLst/>
        </p:spPr>
        <p:txBody>
          <a:bodyPr>
            <a:prstTxWarp prst="textNoShape">
              <a:avLst/>
            </a:prstTxWarp>
            <a:spAutoFit/>
          </a:bodyPr>
          <a:lstStyle/>
          <a:p>
            <a:pPr>
              <a:spcBef>
                <a:spcPct val="50000"/>
              </a:spcBef>
            </a:pPr>
            <a:r>
              <a:rPr lang="en-US" sz="2400" dirty="0">
                <a:latin typeface="Times New Roman" pitchFamily="48" charset="0"/>
              </a:rPr>
              <a:t>furniture</a:t>
            </a:r>
          </a:p>
        </p:txBody>
      </p:sp>
      <p:sp>
        <p:nvSpPr>
          <p:cNvPr id="13343" name="Text Box 31"/>
          <p:cNvSpPr txBox="1">
            <a:spLocks noChangeArrowheads="1"/>
          </p:cNvSpPr>
          <p:nvPr/>
        </p:nvSpPr>
        <p:spPr bwMode="auto">
          <a:xfrm>
            <a:off x="4724400" y="1828800"/>
            <a:ext cx="838200" cy="457200"/>
          </a:xfrm>
          <a:prstGeom prst="rect">
            <a:avLst/>
          </a:prstGeom>
          <a:solidFill>
            <a:srgbClr val="FFFFCC"/>
          </a:solidFill>
          <a:ln w="9525">
            <a:noFill/>
            <a:miter lim="800000"/>
            <a:headEnd/>
            <a:tailEnd/>
          </a:ln>
          <a:effectLst/>
        </p:spPr>
        <p:txBody>
          <a:bodyPr>
            <a:prstTxWarp prst="textNoShape">
              <a:avLst/>
            </a:prstTxWarp>
            <a:spAutoFit/>
          </a:bodyPr>
          <a:lstStyle/>
          <a:p>
            <a:pPr>
              <a:spcBef>
                <a:spcPct val="50000"/>
              </a:spcBef>
            </a:pPr>
            <a:r>
              <a:rPr lang="en-US" sz="2400" dirty="0">
                <a:latin typeface="Times New Roman" pitchFamily="48" charset="0"/>
              </a:rPr>
              <a:t>tools</a:t>
            </a:r>
          </a:p>
        </p:txBody>
      </p:sp>
      <p:sp>
        <p:nvSpPr>
          <p:cNvPr id="13344" name="Text Box 32"/>
          <p:cNvSpPr txBox="1">
            <a:spLocks noChangeArrowheads="1"/>
          </p:cNvSpPr>
          <p:nvPr/>
        </p:nvSpPr>
        <p:spPr bwMode="auto">
          <a:xfrm>
            <a:off x="4876800" y="3048000"/>
            <a:ext cx="1066800" cy="457200"/>
          </a:xfrm>
          <a:prstGeom prst="rect">
            <a:avLst/>
          </a:prstGeom>
          <a:solidFill>
            <a:srgbClr val="FFCC66"/>
          </a:solidFill>
          <a:ln w="9525">
            <a:noFill/>
            <a:miter lim="800000"/>
            <a:headEnd/>
            <a:tailEnd/>
          </a:ln>
          <a:effectLst/>
        </p:spPr>
        <p:txBody>
          <a:bodyPr>
            <a:prstTxWarp prst="textNoShape">
              <a:avLst/>
            </a:prstTxWarp>
            <a:spAutoFit/>
          </a:bodyPr>
          <a:lstStyle/>
          <a:p>
            <a:pPr>
              <a:spcBef>
                <a:spcPct val="50000"/>
              </a:spcBef>
            </a:pPr>
            <a:r>
              <a:rPr lang="en-US" sz="2400" dirty="0">
                <a:latin typeface="Times New Roman" pitchFamily="48" charset="0"/>
              </a:rPr>
              <a:t>textiles</a:t>
            </a:r>
          </a:p>
        </p:txBody>
      </p:sp>
      <p:pic>
        <p:nvPicPr>
          <p:cNvPr id="13345" name="Picture 33"/>
          <p:cNvPicPr>
            <a:picLocks noChangeAspect="1" noChangeArrowheads="1"/>
          </p:cNvPicPr>
          <p:nvPr/>
        </p:nvPicPr>
        <p:blipFill>
          <a:blip r:embed="rId10"/>
          <a:srcRect/>
          <a:stretch>
            <a:fillRect/>
          </a:stretch>
        </p:blipFill>
        <p:spPr bwMode="auto">
          <a:xfrm>
            <a:off x="5105400" y="2743200"/>
            <a:ext cx="457200" cy="457200"/>
          </a:xfrm>
          <a:prstGeom prst="rect">
            <a:avLst/>
          </a:prstGeom>
          <a:noFill/>
          <a:ln w="9525">
            <a:noFill/>
            <a:miter lim="800000"/>
            <a:headEnd/>
            <a:tailEnd/>
          </a:ln>
          <a:effectLst/>
        </p:spPr>
      </p:pic>
      <p:pic>
        <p:nvPicPr>
          <p:cNvPr id="13346" name="Picture 34"/>
          <p:cNvPicPr>
            <a:picLocks noChangeAspect="1" noChangeArrowheads="1"/>
          </p:cNvPicPr>
          <p:nvPr/>
        </p:nvPicPr>
        <p:blipFill>
          <a:blip r:embed="rId10"/>
          <a:srcRect/>
          <a:stretch>
            <a:fillRect/>
          </a:stretch>
        </p:blipFill>
        <p:spPr bwMode="auto">
          <a:xfrm>
            <a:off x="4953000" y="2286000"/>
            <a:ext cx="457200" cy="457200"/>
          </a:xfrm>
          <a:prstGeom prst="rect">
            <a:avLst/>
          </a:prstGeom>
          <a:noFill/>
          <a:ln w="9525">
            <a:noFill/>
            <a:miter lim="800000"/>
            <a:headEnd/>
            <a:tailEnd/>
          </a:ln>
          <a:effectLst/>
        </p:spPr>
      </p:pic>
      <p:pic>
        <p:nvPicPr>
          <p:cNvPr id="13347" name="Picture 35"/>
          <p:cNvPicPr>
            <a:picLocks noChangeAspect="1" noChangeArrowheads="1"/>
          </p:cNvPicPr>
          <p:nvPr/>
        </p:nvPicPr>
        <p:blipFill>
          <a:blip r:embed="rId10"/>
          <a:srcRect/>
          <a:stretch>
            <a:fillRect/>
          </a:stretch>
        </p:blipFill>
        <p:spPr bwMode="auto">
          <a:xfrm>
            <a:off x="4953000" y="1524000"/>
            <a:ext cx="457200" cy="457200"/>
          </a:xfrm>
          <a:prstGeom prst="rect">
            <a:avLst/>
          </a:prstGeom>
          <a:noFill/>
          <a:ln w="9525">
            <a:noFill/>
            <a:miter lim="800000"/>
            <a:headEnd/>
            <a:tailEnd/>
          </a:ln>
          <a:effectLst/>
        </p:spPr>
      </p:pic>
      <p:pic>
        <p:nvPicPr>
          <p:cNvPr id="13348" name="Picture 36" descr="ship_british"/>
          <p:cNvPicPr>
            <a:picLocks noChangeAspect="1" noChangeArrowheads="1"/>
          </p:cNvPicPr>
          <p:nvPr/>
        </p:nvPicPr>
        <p:blipFill>
          <a:blip r:embed="rId11"/>
          <a:srcRect/>
          <a:stretch>
            <a:fillRect/>
          </a:stretch>
        </p:blipFill>
        <p:spPr bwMode="auto">
          <a:xfrm>
            <a:off x="5334000" y="838200"/>
            <a:ext cx="685800" cy="685800"/>
          </a:xfrm>
          <a:prstGeom prst="rect">
            <a:avLst/>
          </a:prstGeom>
          <a:noFill/>
        </p:spPr>
      </p:pic>
      <p:pic>
        <p:nvPicPr>
          <p:cNvPr id="13349" name="Picture 37" descr="ship_british"/>
          <p:cNvPicPr>
            <a:picLocks noChangeAspect="1" noChangeArrowheads="1"/>
          </p:cNvPicPr>
          <p:nvPr/>
        </p:nvPicPr>
        <p:blipFill>
          <a:blip r:embed="rId11"/>
          <a:srcRect/>
          <a:stretch>
            <a:fillRect/>
          </a:stretch>
        </p:blipFill>
        <p:spPr bwMode="auto">
          <a:xfrm>
            <a:off x="5715000" y="1828800"/>
            <a:ext cx="685800" cy="685800"/>
          </a:xfrm>
          <a:prstGeom prst="rect">
            <a:avLst/>
          </a:prstGeom>
          <a:noFill/>
        </p:spPr>
      </p:pic>
      <p:pic>
        <p:nvPicPr>
          <p:cNvPr id="13350" name="Picture 38" descr="ship_british"/>
          <p:cNvPicPr>
            <a:picLocks noChangeAspect="1" noChangeArrowheads="1"/>
          </p:cNvPicPr>
          <p:nvPr/>
        </p:nvPicPr>
        <p:blipFill>
          <a:blip r:embed="rId11"/>
          <a:srcRect/>
          <a:stretch>
            <a:fillRect/>
          </a:stretch>
        </p:blipFill>
        <p:spPr bwMode="auto">
          <a:xfrm>
            <a:off x="4724400" y="1143000"/>
            <a:ext cx="685800" cy="685800"/>
          </a:xfrm>
          <a:prstGeom prst="rect">
            <a:avLst/>
          </a:prstGeom>
          <a:noFill/>
        </p:spPr>
      </p:pic>
      <p:pic>
        <p:nvPicPr>
          <p:cNvPr id="13351" name="Picture 39" descr="ship_british"/>
          <p:cNvPicPr>
            <a:picLocks noChangeAspect="1" noChangeArrowheads="1"/>
          </p:cNvPicPr>
          <p:nvPr/>
        </p:nvPicPr>
        <p:blipFill>
          <a:blip r:embed="rId11"/>
          <a:srcRect/>
          <a:stretch>
            <a:fillRect/>
          </a:stretch>
        </p:blipFill>
        <p:spPr bwMode="auto">
          <a:xfrm>
            <a:off x="4495800" y="1600200"/>
            <a:ext cx="685800" cy="685800"/>
          </a:xfrm>
          <a:prstGeom prst="rect">
            <a:avLst/>
          </a:prstGeom>
          <a:noFill/>
        </p:spPr>
      </p:pic>
      <p:pic>
        <p:nvPicPr>
          <p:cNvPr id="13352" name="Picture 40" descr="ship_british"/>
          <p:cNvPicPr>
            <a:picLocks noChangeAspect="1" noChangeArrowheads="1"/>
          </p:cNvPicPr>
          <p:nvPr/>
        </p:nvPicPr>
        <p:blipFill>
          <a:blip r:embed="rId11"/>
          <a:srcRect/>
          <a:stretch>
            <a:fillRect/>
          </a:stretch>
        </p:blipFill>
        <p:spPr bwMode="auto">
          <a:xfrm>
            <a:off x="4648200" y="2209800"/>
            <a:ext cx="685800" cy="685800"/>
          </a:xfrm>
          <a:prstGeom prst="rect">
            <a:avLst/>
          </a:prstGeom>
          <a:noFill/>
        </p:spPr>
      </p:pic>
      <p:pic>
        <p:nvPicPr>
          <p:cNvPr id="13353" name="Picture 41" descr="ship_british"/>
          <p:cNvPicPr>
            <a:picLocks noChangeAspect="1" noChangeArrowheads="1"/>
          </p:cNvPicPr>
          <p:nvPr/>
        </p:nvPicPr>
        <p:blipFill>
          <a:blip r:embed="rId11"/>
          <a:srcRect/>
          <a:stretch>
            <a:fillRect/>
          </a:stretch>
        </p:blipFill>
        <p:spPr bwMode="auto">
          <a:xfrm>
            <a:off x="5029200" y="2667000"/>
            <a:ext cx="685800" cy="685800"/>
          </a:xfrm>
          <a:prstGeom prst="rect">
            <a:avLst/>
          </a:prstGeom>
          <a:noFill/>
        </p:spPr>
      </p:pic>
      <p:sp>
        <p:nvSpPr>
          <p:cNvPr id="13354" name="AutoShape 42"/>
          <p:cNvSpPr>
            <a:spLocks noChangeArrowheads="1"/>
          </p:cNvSpPr>
          <p:nvPr/>
        </p:nvSpPr>
        <p:spPr bwMode="auto">
          <a:xfrm>
            <a:off x="6934200" y="0"/>
            <a:ext cx="2209800" cy="1676400"/>
          </a:xfrm>
          <a:prstGeom prst="wedgeEllipseCallout">
            <a:avLst>
              <a:gd name="adj1" fmla="val -129310"/>
              <a:gd name="adj2" fmla="val -17111"/>
            </a:avLst>
          </a:prstGeom>
          <a:solidFill>
            <a:schemeClr val="accent1"/>
          </a:solidFill>
          <a:ln w="9525">
            <a:solidFill>
              <a:schemeClr val="tx1"/>
            </a:solidFill>
            <a:miter lim="800000"/>
            <a:headEnd/>
            <a:tailEnd/>
          </a:ln>
          <a:effectLst/>
        </p:spPr>
        <p:txBody>
          <a:bodyPr>
            <a:prstTxWarp prst="textNoShape">
              <a:avLst/>
            </a:prstTxWarp>
          </a:bodyPr>
          <a:lstStyle/>
          <a:p>
            <a:pPr algn="ctr"/>
            <a:r>
              <a:rPr lang="en-US" sz="2400" dirty="0"/>
              <a:t>I’m bloody filthy rich!</a:t>
            </a:r>
          </a:p>
        </p:txBody>
      </p:sp>
      <p:sp>
        <p:nvSpPr>
          <p:cNvPr id="13355" name="Rectangle 43"/>
          <p:cNvSpPr>
            <a:spLocks noChangeArrowheads="1"/>
          </p:cNvSpPr>
          <p:nvPr/>
        </p:nvSpPr>
        <p:spPr bwMode="auto">
          <a:xfrm>
            <a:off x="0" y="0"/>
            <a:ext cx="4289425" cy="519113"/>
          </a:xfrm>
          <a:prstGeom prst="rect">
            <a:avLst/>
          </a:prstGeom>
          <a:noFill/>
          <a:ln w="9525">
            <a:noFill/>
            <a:miter lim="800000"/>
            <a:headEnd/>
            <a:tailEnd/>
          </a:ln>
          <a:effectLst/>
        </p:spPr>
        <p:txBody>
          <a:bodyPr wrap="none">
            <a:prstTxWarp prst="textNoShape">
              <a:avLst/>
            </a:prstTxWarp>
            <a:spAutoFit/>
          </a:bodyPr>
          <a:lstStyle/>
          <a:p>
            <a:r>
              <a:rPr lang="en-US" sz="2800" b="1" dirty="0"/>
              <a:t>Navigation Acts (1660's)</a:t>
            </a:r>
            <a:endParaRPr lang="en-US" sz="2800" dirty="0"/>
          </a:p>
        </p:txBody>
      </p:sp>
      <p:sp>
        <p:nvSpPr>
          <p:cNvPr id="13356" name="Rectangle 44"/>
          <p:cNvSpPr>
            <a:spLocks noChangeArrowheads="1"/>
          </p:cNvSpPr>
          <p:nvPr/>
        </p:nvSpPr>
        <p:spPr bwMode="auto">
          <a:xfrm>
            <a:off x="2006600" y="6338888"/>
            <a:ext cx="3869719" cy="523220"/>
          </a:xfrm>
          <a:prstGeom prst="rect">
            <a:avLst/>
          </a:prstGeom>
          <a:noFill/>
          <a:ln w="9525">
            <a:noFill/>
            <a:miter lim="800000"/>
            <a:headEnd/>
            <a:tailEnd/>
          </a:ln>
          <a:effectLst/>
        </p:spPr>
        <p:txBody>
          <a:bodyPr wrap="none" anchor="ctr">
            <a:prstTxWarp prst="textNoShape">
              <a:avLst/>
            </a:prstTxWarp>
            <a:spAutoFit/>
          </a:bodyPr>
          <a:lstStyle/>
          <a:p>
            <a:pPr algn="ctr"/>
            <a:r>
              <a:rPr lang="en-US" sz="2800" dirty="0" smtClean="0">
                <a:latin typeface="Times New Roman" pitchFamily="48" charset="0"/>
              </a:rPr>
              <a:t>ex: </a:t>
            </a:r>
            <a:r>
              <a:rPr lang="en-US" sz="2800" dirty="0">
                <a:latin typeface="Times New Roman" pitchFamily="48" charset="0"/>
              </a:rPr>
              <a:t>sugar, tobacco, indigo</a:t>
            </a:r>
          </a:p>
        </p:txBody>
      </p:sp>
      <p:sp>
        <p:nvSpPr>
          <p:cNvPr id="13357" name="Rectangle 45"/>
          <p:cNvSpPr>
            <a:spLocks noChangeArrowheads="1"/>
          </p:cNvSpPr>
          <p:nvPr/>
        </p:nvSpPr>
        <p:spPr bwMode="auto">
          <a:xfrm>
            <a:off x="925814" y="5815668"/>
            <a:ext cx="6727222" cy="523220"/>
          </a:xfrm>
          <a:prstGeom prst="rect">
            <a:avLst/>
          </a:prstGeom>
          <a:noFill/>
          <a:ln w="9525">
            <a:noFill/>
            <a:miter lim="800000"/>
            <a:headEnd/>
            <a:tailEnd/>
          </a:ln>
          <a:effectLst/>
        </p:spPr>
        <p:txBody>
          <a:bodyPr wrap="none">
            <a:prstTxWarp prst="textNoShape">
              <a:avLst/>
            </a:prstTxWarp>
            <a:spAutoFit/>
          </a:bodyPr>
          <a:lstStyle/>
          <a:p>
            <a:pPr algn="ctr"/>
            <a:r>
              <a:rPr lang="en-US" sz="2800" dirty="0" smtClean="0">
                <a:latin typeface="Times New Roman" pitchFamily="48" charset="0"/>
              </a:rPr>
              <a:t>Most </a:t>
            </a:r>
            <a:r>
              <a:rPr lang="en-US" sz="2800" dirty="0">
                <a:latin typeface="Times New Roman" pitchFamily="48" charset="0"/>
              </a:rPr>
              <a:t>products could be sold only to England.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27"/>
                                        </p:tgtEl>
                                        <p:attrNameLst>
                                          <p:attrName>style.visibility</p:attrName>
                                        </p:attrNameLst>
                                      </p:cBhvr>
                                      <p:to>
                                        <p:strVal val="visible"/>
                                      </p:to>
                                    </p:set>
                                    <p:animEffect transition="in" filter="fade">
                                      <p:cBhvr>
                                        <p:cTn id="7" dur="500"/>
                                        <p:tgtEl>
                                          <p:spTgt spid="13327"/>
                                        </p:tgtEl>
                                      </p:cBhvr>
                                    </p:animEffect>
                                  </p:childTnLst>
                                </p:cTn>
                              </p:par>
                              <p:par>
                                <p:cTn id="8" presetID="10" presetClass="entr" presetSubtype="0" fill="hold" nodeType="withEffect">
                                  <p:stCondLst>
                                    <p:cond delay="0"/>
                                  </p:stCondLst>
                                  <p:childTnLst>
                                    <p:set>
                                      <p:cBhvr>
                                        <p:cTn id="9" dur="1" fill="hold">
                                          <p:stCondLst>
                                            <p:cond delay="0"/>
                                          </p:stCondLst>
                                        </p:cTn>
                                        <p:tgtEl>
                                          <p:spTgt spid="13331"/>
                                        </p:tgtEl>
                                        <p:attrNameLst>
                                          <p:attrName>style.visibility</p:attrName>
                                        </p:attrNameLst>
                                      </p:cBhvr>
                                      <p:to>
                                        <p:strVal val="visible"/>
                                      </p:to>
                                    </p:set>
                                    <p:animEffect transition="in" filter="fade">
                                      <p:cBhvr>
                                        <p:cTn id="10" dur="500"/>
                                        <p:tgtEl>
                                          <p:spTgt spid="13331"/>
                                        </p:tgtEl>
                                      </p:cBhvr>
                                    </p:animEffect>
                                  </p:childTnLst>
                                </p:cTn>
                              </p:par>
                              <p:par>
                                <p:cTn id="11" presetID="10" presetClass="entr" presetSubtype="0" fill="hold" nodeType="withEffect">
                                  <p:stCondLst>
                                    <p:cond delay="0"/>
                                  </p:stCondLst>
                                  <p:childTnLst>
                                    <p:set>
                                      <p:cBhvr>
                                        <p:cTn id="12" dur="1" fill="hold">
                                          <p:stCondLst>
                                            <p:cond delay="0"/>
                                          </p:stCondLst>
                                        </p:cTn>
                                        <p:tgtEl>
                                          <p:spTgt spid="13330"/>
                                        </p:tgtEl>
                                        <p:attrNameLst>
                                          <p:attrName>style.visibility</p:attrName>
                                        </p:attrNameLst>
                                      </p:cBhvr>
                                      <p:to>
                                        <p:strVal val="visible"/>
                                      </p:to>
                                    </p:set>
                                    <p:animEffect transition="in" filter="fade">
                                      <p:cBhvr>
                                        <p:cTn id="13" dur="500"/>
                                        <p:tgtEl>
                                          <p:spTgt spid="13330"/>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3340"/>
                                        </p:tgtEl>
                                        <p:attrNameLst>
                                          <p:attrName>style.visibility</p:attrName>
                                        </p:attrNameLst>
                                      </p:cBhvr>
                                      <p:to>
                                        <p:strVal val="visible"/>
                                      </p:to>
                                    </p:set>
                                    <p:animEffect transition="in" filter="blinds(horizontal)">
                                      <p:cBhvr>
                                        <p:cTn id="18" dur="500"/>
                                        <p:tgtEl>
                                          <p:spTgt spid="13340"/>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3339"/>
                                        </p:tgtEl>
                                        <p:attrNameLst>
                                          <p:attrName>style.visibility</p:attrName>
                                        </p:attrNameLst>
                                      </p:cBhvr>
                                      <p:to>
                                        <p:strVal val="visible"/>
                                      </p:to>
                                    </p:set>
                                    <p:animEffect transition="in" filter="blinds(horizontal)">
                                      <p:cBhvr>
                                        <p:cTn id="23" dur="500"/>
                                        <p:tgtEl>
                                          <p:spTgt spid="13339"/>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3338"/>
                                        </p:tgtEl>
                                        <p:attrNameLst>
                                          <p:attrName>style.visibility</p:attrName>
                                        </p:attrNameLst>
                                      </p:cBhvr>
                                      <p:to>
                                        <p:strVal val="visible"/>
                                      </p:to>
                                    </p:set>
                                    <p:animEffect transition="in" filter="blinds(horizontal)">
                                      <p:cBhvr>
                                        <p:cTn id="28" dur="500"/>
                                        <p:tgtEl>
                                          <p:spTgt spid="13338"/>
                                        </p:tgtEl>
                                      </p:cBhvr>
                                    </p:animEffect>
                                  </p:childTnLst>
                                </p:cTn>
                              </p:par>
                            </p:childTnLst>
                          </p:cTn>
                        </p:par>
                      </p:childTnLst>
                    </p:cTn>
                  </p:par>
                  <p:par>
                    <p:cTn id="29" fill="hold">
                      <p:stCondLst>
                        <p:cond delay="indefinite"/>
                      </p:stCondLst>
                      <p:childTnLst>
                        <p:par>
                          <p:cTn id="30" fill="hold">
                            <p:stCondLst>
                              <p:cond delay="0"/>
                            </p:stCondLst>
                            <p:childTnLst>
                              <p:par>
                                <p:cTn id="31" presetID="0" presetClass="path" presetSubtype="0" accel="50000" decel="50000" fill="hold" nodeType="clickEffect">
                                  <p:stCondLst>
                                    <p:cond delay="0"/>
                                  </p:stCondLst>
                                  <p:childTnLst>
                                    <p:animMotion origin="layout" path="M 0 0 C 0.0059 -0.00255 0.01181 -0.00532 0.01771 -0.00787 C 0.02066 -0.00926 0.02639 -0.01181 0.02639 -0.01181 C 0.02934 -0.01574 0.03195 -0.02014 0.03524 -0.02361 C 0.0408 -0.0294 0.05295 -0.03935 0.05295 -0.03935 C 0.05486 -0.04329 0.05608 -0.04815 0.05886 -0.05116 C 0.06129 -0.0537 0.06493 -0.05324 0.06771 -0.05509 C 0.08785 -0.06852 0.06354 -0.05833 0.0882 -0.06667 C 0.0941 -0.07199 0.1 -0.07708 0.1059 -0.08241 C 0.10886 -0.08495 0.11476 -0.09028 0.11476 -0.09028 C 0.12448 -0.10972 0.13143 -0.10694 0.14705 -0.11389 C 0.1566 -0.11806 0.17639 -0.12176 0.17639 -0.12176 C 0.25677 -0.11806 0.24375 -0.13171 0.2882 -0.10208 " pathEditMode="relative" ptsTypes="ffffffffffffA">
                                      <p:cBhvr>
                                        <p:cTn id="32" dur="2000" fill="hold"/>
                                        <p:tgtEl>
                                          <p:spTgt spid="13327"/>
                                        </p:tgtEl>
                                        <p:attrNameLst>
                                          <p:attrName>ppt_x</p:attrName>
                                          <p:attrName>ppt_y</p:attrName>
                                        </p:attrNameLst>
                                      </p:cBhvr>
                                    </p:animMotion>
                                  </p:childTnLst>
                                </p:cTn>
                              </p:par>
                              <p:par>
                                <p:cTn id="33" presetID="0" presetClass="path" presetSubtype="0" accel="50000" decel="50000" fill="hold" grpId="2" nodeType="withEffect">
                                  <p:stCondLst>
                                    <p:cond delay="0"/>
                                  </p:stCondLst>
                                  <p:childTnLst>
                                    <p:animMotion origin="layout" path="M 0 0 C 0.0059 -0.00255 0.01181 -0.00532 0.01771 -0.00787 C 0.02066 -0.00926 0.02639 -0.01181 0.02639 -0.01181 C 0.02934 -0.01574 0.03195 -0.02014 0.03524 -0.02361 C 0.0408 -0.0294 0.05295 -0.03935 0.05295 -0.03935 C 0.05486 -0.04329 0.05608 -0.04815 0.05886 -0.05116 C 0.06129 -0.0537 0.06493 -0.05324 0.06771 -0.05509 C 0.08785 -0.06852 0.06354 -0.05833 0.0882 -0.06667 C 0.0941 -0.07199 0.1 -0.07708 0.1059 -0.08241 C 0.10886 -0.08495 0.11476 -0.09028 0.11476 -0.09028 C 0.12448 -0.10972 0.13143 -0.10694 0.14705 -0.11389 C 0.1566 -0.11806 0.17639 -0.12176 0.17639 -0.12176 C 0.25677 -0.11806 0.24375 -0.13171 0.2882 -0.10208 " pathEditMode="relative" ptsTypes="ffffffffffffA">
                                      <p:cBhvr>
                                        <p:cTn id="34" dur="2000" fill="hold"/>
                                        <p:tgtEl>
                                          <p:spTgt spid="13340"/>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0 0 C 0.05851 -0.00208 0.09879 -0.00602 0.15295 -0.01157 C 0.17274 -0.02037 0.18212 -0.02384 0.20295 -0.02731 C 0.21233 -0.03148 0.22396 -0.03264 0.23247 -0.03912 C 0.24444 -0.04815 0.25608 -0.06018 0.26771 -0.07037 C 0.27066 -0.07291 0.27361 -0.07569 0.27656 -0.07824 C 0.28177 -0.08287 0.29427 -0.08611 0.29427 -0.08611 C 0.30816 -0.09861 0.29965 -0.09259 0.32066 -0.10185 C 0.32361 -0.10324 0.32656 -0.1044 0.32951 -0.10579 C 0.33247 -0.10717 0.33837 -0.10972 0.33837 -0.10972 C 0.35226 -0.12222 0.34375 -0.1162 0.36476 -0.12546 C 0.37448 -0.12986 0.37361 -0.12523 0.37361 -0.13333 " pathEditMode="relative" ptsTypes="fffffffffffA">
                                      <p:cBhvr>
                                        <p:cTn id="38" dur="2000" fill="hold"/>
                                        <p:tgtEl>
                                          <p:spTgt spid="13330"/>
                                        </p:tgtEl>
                                        <p:attrNameLst>
                                          <p:attrName>ppt_x</p:attrName>
                                          <p:attrName>ppt_y</p:attrName>
                                        </p:attrNameLst>
                                      </p:cBhvr>
                                    </p:animMotion>
                                  </p:childTnLst>
                                </p:cTn>
                              </p:par>
                              <p:par>
                                <p:cTn id="39" presetID="0" presetClass="path" presetSubtype="0" accel="50000" decel="50000" fill="hold" nodeType="withEffect">
                                  <p:stCondLst>
                                    <p:cond delay="0"/>
                                  </p:stCondLst>
                                  <p:childTnLst>
                                    <p:animMotion origin="layout" path="M 0 0 C 0.05851 -0.00208 0.09879 -0.00602 0.15295 -0.01157 C 0.17274 -0.02037 0.18212 -0.02384 0.20295 -0.02731 C 0.21233 -0.03148 0.22396 -0.03264 0.23247 -0.03912 C 0.24444 -0.04815 0.25608 -0.06018 0.26771 -0.07037 C 0.27066 -0.07291 0.27361 -0.07569 0.27656 -0.07824 C 0.28177 -0.08287 0.29427 -0.08611 0.29427 -0.08611 C 0.30816 -0.09861 0.29965 -0.09259 0.32066 -0.10185 C 0.32361 -0.10324 0.32656 -0.1044 0.32951 -0.10579 C 0.33247 -0.10717 0.33837 -0.10972 0.33837 -0.10972 C 0.35226 -0.12222 0.34375 -0.1162 0.36476 -0.12546 C 0.37448 -0.12986 0.37361 -0.12523 0.37361 -0.13333 " pathEditMode="relative" ptsTypes="fffffffffffA">
                                      <p:cBhvr>
                                        <p:cTn id="40" dur="2000" fill="hold"/>
                                        <p:tgtEl>
                                          <p:spTgt spid="13339"/>
                                        </p:tgtEl>
                                        <p:attrNameLst>
                                          <p:attrName>ppt_x</p:attrName>
                                          <p:attrName>ppt_y</p:attrName>
                                        </p:attrNameLst>
                                      </p:cBhvr>
                                    </p:animMotion>
                                  </p:childTnLst>
                                </p:cTn>
                              </p:par>
                            </p:childTnLst>
                          </p:cTn>
                        </p:par>
                      </p:childTnLst>
                    </p:cTn>
                  </p:par>
                  <p:par>
                    <p:cTn id="41" fill="hold">
                      <p:stCondLst>
                        <p:cond delay="indefinite"/>
                      </p:stCondLst>
                      <p:childTnLst>
                        <p:par>
                          <p:cTn id="42" fill="hold">
                            <p:stCondLst>
                              <p:cond delay="0"/>
                            </p:stCondLst>
                            <p:childTnLst>
                              <p:par>
                                <p:cTn id="43" presetID="0" presetClass="path" presetSubtype="0" accel="50000" decel="50000" fill="hold" nodeType="clickEffect">
                                  <p:stCondLst>
                                    <p:cond delay="0"/>
                                  </p:stCondLst>
                                  <p:childTnLst>
                                    <p:animMotion origin="layout" path="M 0 0 C 0.02604 -0.00486 0.05295 -0.02222 0.07934 -0.02361 C 0.12639 -0.02592 0.17361 -0.02615 0.22066 -0.02754 C 0.22934 -0.03541 0.23819 -0.03935 0.24705 -0.04699 C 0.24896 -0.05092 0.25 -0.05625 0.25295 -0.05879 C 0.25816 -0.06319 0.26476 -0.06412 0.27066 -0.06666 C 0.27917 -0.07037 0.29514 -0.08032 0.30295 -0.08634 C 0.31319 -0.09421 0.31806 -0.10486 0.32934 -0.10972 C 0.34097 -0.12523 0.35295 -0.13726 0.36458 -0.15301 C 0.36753 -0.15694 0.37361 -0.16481 0.37361 -0.16481 C 0.37552 -0.17268 0.37569 -0.18148 0.37934 -0.18819 C 0.38125 -0.19213 0.38368 -0.19583 0.38524 -0.2 C 0.38663 -0.2037 0.38663 -0.2081 0.38819 -0.2118 C 0.39167 -0.22014 0.39601 -0.22754 0.4 -0.23541 C 0.40191 -0.23935 0.4059 -0.24699 0.4059 -0.24699 C 0.41111 -0.26805 0.40677 -0.25486 0.42066 -0.2824 C 0.4224 -0.28634 0.42344 -0.29166 0.42639 -0.29421 C 0.43229 -0.2993 0.4441 -0.30972 0.4441 -0.30972 C 0.44601 -0.31365 0.45 -0.32152 0.45 -0.32152 " pathEditMode="relative" ptsTypes="ffffffffffffffffffA">
                                      <p:cBhvr>
                                        <p:cTn id="44" dur="2000" fill="hold"/>
                                        <p:tgtEl>
                                          <p:spTgt spid="13331"/>
                                        </p:tgtEl>
                                        <p:attrNameLst>
                                          <p:attrName>ppt_x</p:attrName>
                                          <p:attrName>ppt_y</p:attrName>
                                        </p:attrNameLst>
                                      </p:cBhvr>
                                    </p:animMotion>
                                  </p:childTnLst>
                                </p:cTn>
                              </p:par>
                              <p:par>
                                <p:cTn id="45" presetID="0" presetClass="path" presetSubtype="0" accel="50000" decel="50000" fill="hold" grpId="2" nodeType="withEffect">
                                  <p:stCondLst>
                                    <p:cond delay="0"/>
                                  </p:stCondLst>
                                  <p:childTnLst>
                                    <p:animMotion origin="layout" path="M 0 0 C 0.02604 -0.00486 0.05295 -0.02222 0.07934 -0.02361 C 0.12639 -0.02592 0.17361 -0.02615 0.22066 -0.02754 C 0.22934 -0.03541 0.23819 -0.03935 0.24705 -0.04699 C 0.24896 -0.05092 0.25 -0.05625 0.25295 -0.05879 C 0.25816 -0.06319 0.26476 -0.06412 0.27066 -0.06666 C 0.27917 -0.07037 0.29514 -0.08032 0.30295 -0.08634 C 0.31319 -0.09421 0.31806 -0.10486 0.32934 -0.10972 C 0.34097 -0.12523 0.35295 -0.13726 0.36458 -0.15301 C 0.36753 -0.15694 0.37361 -0.16481 0.37361 -0.16481 C 0.37552 -0.17268 0.37569 -0.18148 0.37934 -0.18819 C 0.38125 -0.19213 0.38368 -0.19583 0.38524 -0.2 C 0.38663 -0.2037 0.38663 -0.2081 0.38819 -0.2118 C 0.39167 -0.22014 0.39601 -0.22754 0.4 -0.23541 C 0.40191 -0.23935 0.4059 -0.24699 0.4059 -0.24699 C 0.41111 -0.26805 0.40677 -0.25486 0.42066 -0.2824 C 0.4224 -0.28634 0.42344 -0.29166 0.42639 -0.29421 C 0.43229 -0.2993 0.4441 -0.30972 0.4441 -0.30972 C 0.44601 -0.31365 0.45 -0.32152 0.45 -0.32152 " pathEditMode="relative" ptsTypes="ffffffffffffffffffA">
                                      <p:cBhvr>
                                        <p:cTn id="46" dur="2000" fill="hold"/>
                                        <p:tgtEl>
                                          <p:spTgt spid="13338"/>
                                        </p:tgtEl>
                                        <p:attrNameLst>
                                          <p:attrName>ppt_x</p:attrName>
                                          <p:attrName>ppt_y</p:attrName>
                                        </p:attrNameLst>
                                      </p:cBhvr>
                                    </p:animMotion>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grpId="1" nodeType="clickEffect">
                                  <p:stCondLst>
                                    <p:cond delay="0"/>
                                  </p:stCondLst>
                                  <p:childTnLst>
                                    <p:animEffect transition="out" filter="fade">
                                      <p:cBhvr>
                                        <p:cTn id="50" dur="2000"/>
                                        <p:tgtEl>
                                          <p:spTgt spid="13340"/>
                                        </p:tgtEl>
                                      </p:cBhvr>
                                    </p:animEffect>
                                    <p:set>
                                      <p:cBhvr>
                                        <p:cTn id="51" dur="1" fill="hold">
                                          <p:stCondLst>
                                            <p:cond delay="1999"/>
                                          </p:stCondLst>
                                        </p:cTn>
                                        <p:tgtEl>
                                          <p:spTgt spid="13340"/>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3342"/>
                                        </p:tgtEl>
                                        <p:attrNameLst>
                                          <p:attrName>style.visibility</p:attrName>
                                        </p:attrNameLst>
                                      </p:cBhvr>
                                      <p:to>
                                        <p:strVal val="visible"/>
                                      </p:to>
                                    </p:set>
                                    <p:animEffect transition="in" filter="fade">
                                      <p:cBhvr>
                                        <p:cTn id="56" dur="2000"/>
                                        <p:tgtEl>
                                          <p:spTgt spid="1334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0" nodeType="clickEffect">
                                  <p:stCondLst>
                                    <p:cond delay="0"/>
                                  </p:stCondLst>
                                  <p:childTnLst>
                                    <p:animEffect transition="out" filter="fade">
                                      <p:cBhvr>
                                        <p:cTn id="60" dur="2000"/>
                                        <p:tgtEl>
                                          <p:spTgt spid="13339"/>
                                        </p:tgtEl>
                                      </p:cBhvr>
                                    </p:animEffect>
                                    <p:set>
                                      <p:cBhvr>
                                        <p:cTn id="61" dur="1" fill="hold">
                                          <p:stCondLst>
                                            <p:cond delay="1999"/>
                                          </p:stCondLst>
                                        </p:cTn>
                                        <p:tgtEl>
                                          <p:spTgt spid="13339"/>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343"/>
                                        </p:tgtEl>
                                        <p:attrNameLst>
                                          <p:attrName>style.visibility</p:attrName>
                                        </p:attrNameLst>
                                      </p:cBhvr>
                                      <p:to>
                                        <p:strVal val="visible"/>
                                      </p:to>
                                    </p:set>
                                    <p:animEffect transition="in" filter="fade">
                                      <p:cBhvr>
                                        <p:cTn id="66" dur="2000"/>
                                        <p:tgtEl>
                                          <p:spTgt spid="1334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xit" presetSubtype="0" fill="hold" grpId="1" nodeType="clickEffect">
                                  <p:stCondLst>
                                    <p:cond delay="0"/>
                                  </p:stCondLst>
                                  <p:childTnLst>
                                    <p:animEffect transition="out" filter="fade">
                                      <p:cBhvr>
                                        <p:cTn id="70" dur="2000"/>
                                        <p:tgtEl>
                                          <p:spTgt spid="13338"/>
                                        </p:tgtEl>
                                      </p:cBhvr>
                                    </p:animEffect>
                                    <p:set>
                                      <p:cBhvr>
                                        <p:cTn id="71" dur="1" fill="hold">
                                          <p:stCondLst>
                                            <p:cond delay="1999"/>
                                          </p:stCondLst>
                                        </p:cTn>
                                        <p:tgtEl>
                                          <p:spTgt spid="13338"/>
                                        </p:tgtEl>
                                        <p:attrNameLst>
                                          <p:attrName>style.visibility</p:attrName>
                                        </p:attrNameLst>
                                      </p:cBhvr>
                                      <p:to>
                                        <p:strVal val="hidden"/>
                                      </p:to>
                                    </p:set>
                                  </p:childTnLst>
                                </p:cTn>
                              </p:par>
                              <p:par>
                                <p:cTn id="72" presetID="10" presetClass="entr" presetSubtype="0" fill="hold" grpId="0" nodeType="withEffect">
                                  <p:stCondLst>
                                    <p:cond delay="0"/>
                                  </p:stCondLst>
                                  <p:childTnLst>
                                    <p:set>
                                      <p:cBhvr>
                                        <p:cTn id="73" dur="1" fill="hold">
                                          <p:stCondLst>
                                            <p:cond delay="0"/>
                                          </p:stCondLst>
                                        </p:cTn>
                                        <p:tgtEl>
                                          <p:spTgt spid="13344"/>
                                        </p:tgtEl>
                                        <p:attrNameLst>
                                          <p:attrName>style.visibility</p:attrName>
                                        </p:attrNameLst>
                                      </p:cBhvr>
                                      <p:to>
                                        <p:strVal val="visible"/>
                                      </p:to>
                                    </p:set>
                                    <p:animEffect transition="in" filter="fade">
                                      <p:cBhvr>
                                        <p:cTn id="74" dur="2000"/>
                                        <p:tgtEl>
                                          <p:spTgt spid="1334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nodeType="clickEffect">
                                  <p:stCondLst>
                                    <p:cond delay="0"/>
                                  </p:stCondLst>
                                  <p:childTnLst>
                                    <p:animEffect transition="out" filter="fade">
                                      <p:cBhvr>
                                        <p:cTn id="78" dur="500"/>
                                        <p:tgtEl>
                                          <p:spTgt spid="13331"/>
                                        </p:tgtEl>
                                      </p:cBhvr>
                                    </p:animEffect>
                                    <p:set>
                                      <p:cBhvr>
                                        <p:cTn id="79" dur="1" fill="hold">
                                          <p:stCondLst>
                                            <p:cond delay="499"/>
                                          </p:stCondLst>
                                        </p:cTn>
                                        <p:tgtEl>
                                          <p:spTgt spid="13331"/>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13330"/>
                                        </p:tgtEl>
                                      </p:cBhvr>
                                    </p:animEffect>
                                    <p:set>
                                      <p:cBhvr>
                                        <p:cTn id="82" dur="1" fill="hold">
                                          <p:stCondLst>
                                            <p:cond delay="499"/>
                                          </p:stCondLst>
                                        </p:cTn>
                                        <p:tgtEl>
                                          <p:spTgt spid="13330"/>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13327"/>
                                        </p:tgtEl>
                                      </p:cBhvr>
                                    </p:animEffect>
                                    <p:set>
                                      <p:cBhvr>
                                        <p:cTn id="85" dur="1" fill="hold">
                                          <p:stCondLst>
                                            <p:cond delay="499"/>
                                          </p:stCondLst>
                                        </p:cTn>
                                        <p:tgtEl>
                                          <p:spTgt spid="13327"/>
                                        </p:tgtEl>
                                        <p:attrNameLst>
                                          <p:attrName>style.visibility</p:attrName>
                                        </p:attrNameLst>
                                      </p:cBhvr>
                                      <p:to>
                                        <p:strVal val="hidden"/>
                                      </p:to>
                                    </p:set>
                                  </p:childTnLst>
                                </p:cTn>
                              </p:par>
                              <p:par>
                                <p:cTn id="86" presetID="10" presetClass="entr" presetSubtype="0" fill="hold" nodeType="withEffect">
                                  <p:stCondLst>
                                    <p:cond delay="0"/>
                                  </p:stCondLst>
                                  <p:childTnLst>
                                    <p:set>
                                      <p:cBhvr>
                                        <p:cTn id="87" dur="1" fill="hold">
                                          <p:stCondLst>
                                            <p:cond delay="0"/>
                                          </p:stCondLst>
                                        </p:cTn>
                                        <p:tgtEl>
                                          <p:spTgt spid="13347"/>
                                        </p:tgtEl>
                                        <p:attrNameLst>
                                          <p:attrName>style.visibility</p:attrName>
                                        </p:attrNameLst>
                                      </p:cBhvr>
                                      <p:to>
                                        <p:strVal val="visible"/>
                                      </p:to>
                                    </p:set>
                                    <p:animEffect transition="in" filter="fade">
                                      <p:cBhvr>
                                        <p:cTn id="88" dur="500"/>
                                        <p:tgtEl>
                                          <p:spTgt spid="13347"/>
                                        </p:tgtEl>
                                      </p:cBhvr>
                                    </p:animEffect>
                                  </p:childTnLst>
                                </p:cTn>
                              </p:par>
                              <p:par>
                                <p:cTn id="89" presetID="10" presetClass="entr" presetSubtype="0" fill="hold" nodeType="withEffect">
                                  <p:stCondLst>
                                    <p:cond delay="0"/>
                                  </p:stCondLst>
                                  <p:childTnLst>
                                    <p:set>
                                      <p:cBhvr>
                                        <p:cTn id="90" dur="1" fill="hold">
                                          <p:stCondLst>
                                            <p:cond delay="0"/>
                                          </p:stCondLst>
                                        </p:cTn>
                                        <p:tgtEl>
                                          <p:spTgt spid="13346"/>
                                        </p:tgtEl>
                                        <p:attrNameLst>
                                          <p:attrName>style.visibility</p:attrName>
                                        </p:attrNameLst>
                                      </p:cBhvr>
                                      <p:to>
                                        <p:strVal val="visible"/>
                                      </p:to>
                                    </p:set>
                                    <p:animEffect transition="in" filter="fade">
                                      <p:cBhvr>
                                        <p:cTn id="91" dur="500"/>
                                        <p:tgtEl>
                                          <p:spTgt spid="13346"/>
                                        </p:tgtEl>
                                      </p:cBhvr>
                                    </p:animEffect>
                                  </p:childTnLst>
                                </p:cTn>
                              </p:par>
                              <p:par>
                                <p:cTn id="92" presetID="10" presetClass="entr" presetSubtype="0" fill="hold" nodeType="withEffect">
                                  <p:stCondLst>
                                    <p:cond delay="0"/>
                                  </p:stCondLst>
                                  <p:childTnLst>
                                    <p:set>
                                      <p:cBhvr>
                                        <p:cTn id="93" dur="1" fill="hold">
                                          <p:stCondLst>
                                            <p:cond delay="0"/>
                                          </p:stCondLst>
                                        </p:cTn>
                                        <p:tgtEl>
                                          <p:spTgt spid="13345"/>
                                        </p:tgtEl>
                                        <p:attrNameLst>
                                          <p:attrName>style.visibility</p:attrName>
                                        </p:attrNameLst>
                                      </p:cBhvr>
                                      <p:to>
                                        <p:strVal val="visible"/>
                                      </p:to>
                                    </p:set>
                                    <p:animEffect transition="in" filter="fade">
                                      <p:cBhvr>
                                        <p:cTn id="94" dur="500"/>
                                        <p:tgtEl>
                                          <p:spTgt spid="13345"/>
                                        </p:tgtEl>
                                      </p:cBhvr>
                                    </p:animEffect>
                                  </p:childTnLst>
                                </p:cTn>
                              </p:par>
                            </p:childTnLst>
                          </p:cTn>
                        </p:par>
                      </p:childTnLst>
                    </p:cTn>
                  </p:par>
                  <p:par>
                    <p:cTn id="95" fill="hold">
                      <p:stCondLst>
                        <p:cond delay="indefinite"/>
                      </p:stCondLst>
                      <p:childTnLst>
                        <p:par>
                          <p:cTn id="96" fill="hold">
                            <p:stCondLst>
                              <p:cond delay="0"/>
                            </p:stCondLst>
                            <p:childTnLst>
                              <p:par>
                                <p:cTn id="97" presetID="0" presetClass="path" presetSubtype="0" accel="50000" decel="50000" fill="hold" nodeType="clickEffect">
                                  <p:stCondLst>
                                    <p:cond delay="0"/>
                                  </p:stCondLst>
                                  <p:childTnLst>
                                    <p:animMotion origin="layout" path="M 0 0 C -0.01875 -0.00625 -0.0375 -0.01157 -0.0559 -0.01967 C -0.09132 -0.03541 -0.0375 -0.01157 -0.07344 -0.02754 C -0.07639 -0.02893 -0.08229 -0.03148 -0.08229 -0.03148 C -0.10139 -0.02824 -0.10868 -0.0287 -0.12344 -0.01574 C -0.13194 0.00139 -0.13437 -0.00046 -0.14705 0.00787 C -0.16285 0.01829 -0.16996 0.02662 -0.18819 0.03125 C -0.20851 0.04931 -0.19913 0.04398 -0.21458 0.05093 C -0.22048 0.0588 -0.22639 0.06667 -0.23229 0.07454 C -0.23524 0.07847 -0.23715 0.08449 -0.24114 0.08634 C -0.2625 0.09584 -0.2526 0.09236 -0.27048 0.09792 C -0.28055 0.10671 -0.27691 0.10255 -0.28229 0.10972 " pathEditMode="relative" ptsTypes="fffffffffffA">
                                      <p:cBhvr>
                                        <p:cTn id="98" dur="2000" fill="hold"/>
                                        <p:tgtEl>
                                          <p:spTgt spid="13347"/>
                                        </p:tgtEl>
                                        <p:attrNameLst>
                                          <p:attrName>ppt_x</p:attrName>
                                          <p:attrName>ppt_y</p:attrName>
                                        </p:attrNameLst>
                                      </p:cBhvr>
                                    </p:animMotion>
                                  </p:childTnLst>
                                </p:cTn>
                              </p:par>
                              <p:par>
                                <p:cTn id="99" presetID="0" presetClass="path" presetSubtype="0" accel="50000" decel="50000" fill="hold" grpId="1" nodeType="withEffect">
                                  <p:stCondLst>
                                    <p:cond delay="0"/>
                                  </p:stCondLst>
                                  <p:childTnLst>
                                    <p:animMotion origin="layout" path="M 0 0 C -0.01875 -0.00625 -0.0375 -0.01157 -0.0559 -0.01967 C -0.09132 -0.03541 -0.0375 -0.01157 -0.07344 -0.02754 C -0.07639 -0.02893 -0.08229 -0.03148 -0.08229 -0.03148 C -0.10139 -0.02824 -0.10868 -0.0287 -0.12344 -0.01574 C -0.13194 0.00139 -0.13437 -0.00046 -0.14705 0.00787 C -0.16285 0.01829 -0.16996 0.02662 -0.18819 0.03125 C -0.20851 0.04931 -0.19913 0.04398 -0.21458 0.05093 C -0.22048 0.0588 -0.22639 0.06667 -0.23229 0.07454 C -0.23524 0.07847 -0.23715 0.08449 -0.24114 0.08634 C -0.2625 0.09584 -0.2526 0.09236 -0.27048 0.09792 C -0.28055 0.10671 -0.27691 0.10255 -0.28229 0.10972 " pathEditMode="relative" ptsTypes="fffffffffffA">
                                      <p:cBhvr>
                                        <p:cTn id="100" dur="2000" fill="hold"/>
                                        <p:tgtEl>
                                          <p:spTgt spid="13342"/>
                                        </p:tgtEl>
                                        <p:attrNameLst>
                                          <p:attrName>ppt_x</p:attrName>
                                          <p:attrName>ppt_y</p:attrName>
                                        </p:attrNameLst>
                                      </p:cBhvr>
                                    </p:animMotion>
                                  </p:childTnLst>
                                </p:cTn>
                              </p:par>
                            </p:childTnLst>
                          </p:cTn>
                        </p:par>
                      </p:childTnLst>
                    </p:cTn>
                  </p:par>
                  <p:par>
                    <p:cTn id="101" fill="hold">
                      <p:stCondLst>
                        <p:cond delay="indefinite"/>
                      </p:stCondLst>
                      <p:childTnLst>
                        <p:par>
                          <p:cTn id="102" fill="hold">
                            <p:stCondLst>
                              <p:cond delay="0"/>
                            </p:stCondLst>
                            <p:childTnLst>
                              <p:par>
                                <p:cTn id="103" presetID="0" presetClass="path" presetSubtype="0" accel="50000" decel="50000" fill="hold" nodeType="clickEffect">
                                  <p:stCondLst>
                                    <p:cond delay="0"/>
                                  </p:stCondLst>
                                  <p:childTnLst>
                                    <p:animMotion origin="layout" path="M -6.66667E-6 -5.55556E-6 C -0.00348 0.00022 -0.01355 0.00022 -0.01876 0.00277 C -0.03456 0.01064 -0.04428 0.02129 -0.06146 0.0236 C -0.06858 0.02684 -0.07171 0.03587 -0.07813 0.04027 C -0.08108 0.04212 -0.08594 0.04258 -0.08855 0.04305 C -0.09827 0.04745 -0.10574 0.05647 -0.11355 0.06527 C -0.11563 0.06758 -0.11771 0.0699 -0.1198 0.07221 C -0.12171 0.0743 -0.12605 0.07777 -0.12605 0.07777 C -0.14202 0.10971 -0.17188 0.0993 -0.19792 0.09999 C -0.20643 0.1037 -0.21285 0.10809 -0.22188 0.10971 C -0.22553 0.11296 -0.23021 0.11388 -0.23334 0.11805 C -0.23751 0.1236 -0.24219 0.1287 -0.24688 0.13333 C -0.26042 0.12129 -0.27518 0.12846 -0.29271 0.12777 C -0.30105 0.12615 -0.30956 0.12499 -0.31771 0.12221 C -0.3224 0.12245 -0.36789 0.1155 -0.38021 0.13194 " pathEditMode="relative" ptsTypes="ffffffffffffffA">
                                      <p:cBhvr>
                                        <p:cTn id="104" dur="2000" fill="hold"/>
                                        <p:tgtEl>
                                          <p:spTgt spid="13346"/>
                                        </p:tgtEl>
                                        <p:attrNameLst>
                                          <p:attrName>ppt_x</p:attrName>
                                          <p:attrName>ppt_y</p:attrName>
                                        </p:attrNameLst>
                                      </p:cBhvr>
                                    </p:animMotion>
                                  </p:childTnLst>
                                </p:cTn>
                              </p:par>
                              <p:par>
                                <p:cTn id="105" presetID="0" presetClass="path" presetSubtype="0" accel="50000" decel="50000" fill="hold" grpId="1" nodeType="withEffect">
                                  <p:stCondLst>
                                    <p:cond delay="0"/>
                                  </p:stCondLst>
                                  <p:childTnLst>
                                    <p:animMotion origin="layout" path="M 0 0 C -0.00816 0.0037 -0.01632 0.00439 -0.025 0.00555 C -0.03385 0.00856 -0.03923 0.02152 -0.04791 0.025 C -0.05295 0.02708 -0.05851 0.02685 -0.06354 0.02916 C -0.07222 0.0331 -0.06788 0.03032 -0.07604 0.0375 C -0.08177 0.04259 -0.08871 0.04467 -0.09479 0.05 C -0.10191 0.05625 -0.11041 0.05879 -0.11771 0.06527 C -0.12118 0.06828 -0.12916 0.07222 -0.12916 0.07222 C -0.13333 0.08055 -0.14132 0.0824 -0.14791 0.08611 C -0.16094 0.09328 -0.17222 0.09861 -0.18646 0.10138 C -0.1941 0.1081 -0.20486 0.10763 -0.21354 0.10833 C -0.2191 0.11088 -0.22413 0.11435 -0.22916 0.11805 C -0.23142 0.11967 -0.23298 0.12245 -0.23541 0.12361 C -0.2375 0.12453 -0.24166 0.12638 -0.24166 0.12638 C -0.28646 0.12384 -0.33107 0.12638 -0.37604 0.12638 " pathEditMode="relative" ptsTypes="ffffffffffffffA">
                                      <p:cBhvr>
                                        <p:cTn id="106" dur="2000" fill="hold"/>
                                        <p:tgtEl>
                                          <p:spTgt spid="13343"/>
                                        </p:tgtEl>
                                        <p:attrNameLst>
                                          <p:attrName>ppt_x</p:attrName>
                                          <p:attrName>ppt_y</p:attrName>
                                        </p:attrNameLst>
                                      </p:cBhvr>
                                    </p:animMotion>
                                  </p:childTnLst>
                                </p:cTn>
                              </p:par>
                            </p:childTnLst>
                          </p:cTn>
                        </p:par>
                      </p:childTnLst>
                    </p:cTn>
                  </p:par>
                  <p:par>
                    <p:cTn id="107" fill="hold">
                      <p:stCondLst>
                        <p:cond delay="indefinite"/>
                      </p:stCondLst>
                      <p:childTnLst>
                        <p:par>
                          <p:cTn id="108" fill="hold">
                            <p:stCondLst>
                              <p:cond delay="0"/>
                            </p:stCondLst>
                            <p:childTnLst>
                              <p:par>
                                <p:cTn id="109" presetID="0" presetClass="path" presetSubtype="0" accel="50000" decel="50000" fill="hold" nodeType="clickEffect">
                                  <p:stCondLst>
                                    <p:cond delay="0"/>
                                  </p:stCondLst>
                                  <p:childTnLst>
                                    <p:animMotion origin="layout" path="M 3.33333E-6 1.11111E-6 C -0.00434 0.00185 -0.00833 0.00278 -0.0125 0.00417 C -0.01458 0.00602 -0.01806 0.00648 -0.01875 0.00972 C -0.0191 0.01111 -0.0191 0.01297 -0.01979 0.01389 C -0.02049 0.01482 -0.02187 0.01482 -0.02292 0.01528 C -0.03993 0.03797 -0.0474 0.06551 -0.06042 0.09167 C -0.06389 0.11482 -0.0776 0.13056 -0.08542 0.15139 C -0.08958 0.16273 -0.0934 0.17338 -0.10312 0.17778 C -0.10781 0.18403 -0.10486 0.18125 -0.1125 0.18472 C -0.11597 0.18634 -0.11875 0.19167 -0.12187 0.19445 C -0.12326 0.19722 -0.12465 0.2 -0.12604 0.20278 C -0.12743 0.20556 -0.13229 0.20834 -0.13229 0.20834 C -0.1342 0.21621 -0.13177 0.20972 -0.13646 0.21389 C -0.13976 0.2169 -0.14253 0.2206 -0.14583 0.22361 C -0.15208 0.22917 -0.1651 0.22871 -0.17083 0.22917 C -0.17674 0.23449 -0.17899 0.24306 -0.18437 0.24861 C -0.19271 0.25718 -0.20208 0.26459 -0.2125 0.26806 C -0.22187 0.27639 -0.23698 0.27801 -0.24792 0.27917 C -0.27674 0.2919 -0.24358 0.27778 -0.33125 0.28195 C -0.33941 0.28241 -0.34948 0.2882 -0.35729 0.29167 C -0.37448 0.29931 -0.3934 0.29259 -0.41146 0.29306 C -0.41771 0.29445 -0.42812 0.29537 -0.43333 0.3 C -0.43646 0.30278 -0.43854 0.30509 -0.44271 0.30556 C -0.45868 0.30718 -0.45243 0.30695 -0.46146 0.30695 " pathEditMode="relative" ptsTypes="fffffffffffffffffffffffA">
                                      <p:cBhvr>
                                        <p:cTn id="110" dur="2000" fill="hold"/>
                                        <p:tgtEl>
                                          <p:spTgt spid="13345"/>
                                        </p:tgtEl>
                                        <p:attrNameLst>
                                          <p:attrName>ppt_x</p:attrName>
                                          <p:attrName>ppt_y</p:attrName>
                                        </p:attrNameLst>
                                      </p:cBhvr>
                                    </p:animMotion>
                                  </p:childTnLst>
                                </p:cTn>
                              </p:par>
                              <p:par>
                                <p:cTn id="111" presetID="0" presetClass="path" presetSubtype="0" accel="50000" decel="50000" fill="hold" grpId="1" nodeType="withEffect">
                                  <p:stCondLst>
                                    <p:cond delay="0"/>
                                  </p:stCondLst>
                                  <p:childTnLst>
                                    <p:animMotion origin="layout" path="M 0 0 C -0.00469 0.00417 -0.01024 0.0169 -0.01354 0.02361 C -0.01736 0.03125 -0.02291 0.03727 -0.02708 0.04445 C -0.02864 0.04699 -0.03038 0.04954 -0.03125 0.05278 C -0.0316 0.05417 -0.0316 0.05579 -0.03229 0.05695 C -0.03316 0.05857 -0.03455 0.05949 -0.03541 0.06111 C -0.03698 0.06389 -0.03698 0.06806 -0.03854 0.07084 C -0.04826 0.0875 -0.04114 0.07292 -0.04896 0.08334 C -0.05555 0.09213 -0.0592 0.10463 -0.06354 0.11528 C -0.06701 0.12361 -0.07413 0.13264 -0.07708 0.14028 C -0.08264 0.15533 -0.08559 0.17107 -0.09479 0.18334 C -0.09844 0.19769 -0.10035 0.19375 -0.10729 0.20139 C -0.11163 0.20625 -0.11389 0.21227 -0.11875 0.21667 C -0.12118 0.22153 -0.12066 0.22454 -0.125 0.22639 C -0.12986 0.23287 -0.13611 0.23426 -0.14271 0.23611 C -0.15503 0.24699 -0.16232 0.24491 -0.17916 0.24584 C -0.18125 0.2463 -0.18351 0.24607 -0.18541 0.24723 C -0.18837 0.24908 -0.18923 0.25371 -0.19062 0.25695 C -0.19357 0.26343 -0.19548 0.26829 -0.2 0.27223 C -0.20312 0.27848 -0.20607 0.28241 -0.21146 0.28473 C -0.21996 0.29607 -0.23333 0.29699 -0.24479 0.29723 C -0.27986 0.29792 -0.31493 0.29815 -0.35 0.29861 C -0.36736 0.29931 -0.38507 0.29723 -0.40208 0.30139 C -0.40573 0.30232 -0.40798 0.30903 -0.41146 0.31111 C -0.42153 0.31713 -0.42552 0.31713 -0.43854 0.31806 C -0.44305 0.32014 -0.4467 0.32061 -0.44896 0.32639 " pathEditMode="relative" ptsTypes="fffffffffffffffffffffffffA">
                                      <p:cBhvr>
                                        <p:cTn id="112" dur="2000" fill="hold"/>
                                        <p:tgtEl>
                                          <p:spTgt spid="13344"/>
                                        </p:tgtEl>
                                        <p:attrNameLst>
                                          <p:attrName>ppt_x</p:attrName>
                                          <p:attrName>ppt_y</p:attrName>
                                        </p:attrNameLst>
                                      </p:cBhvr>
                                    </p:animMotion>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13349"/>
                                        </p:tgtEl>
                                        <p:attrNameLst>
                                          <p:attrName>style.visibility</p:attrName>
                                        </p:attrNameLst>
                                      </p:cBhvr>
                                      <p:to>
                                        <p:strVal val="visible"/>
                                      </p:to>
                                    </p:set>
                                    <p:animEffect transition="in" filter="fade">
                                      <p:cBhvr>
                                        <p:cTn id="117" dur="2000"/>
                                        <p:tgtEl>
                                          <p:spTgt spid="13349"/>
                                        </p:tgtEl>
                                      </p:cBhvr>
                                    </p:animEffect>
                                  </p:childTnLst>
                                </p:cTn>
                              </p:par>
                              <p:par>
                                <p:cTn id="118" presetID="10" presetClass="entr" presetSubtype="0" fill="hold" nodeType="withEffect">
                                  <p:stCondLst>
                                    <p:cond delay="0"/>
                                  </p:stCondLst>
                                  <p:childTnLst>
                                    <p:set>
                                      <p:cBhvr>
                                        <p:cTn id="119" dur="1" fill="hold">
                                          <p:stCondLst>
                                            <p:cond delay="0"/>
                                          </p:stCondLst>
                                        </p:cTn>
                                        <p:tgtEl>
                                          <p:spTgt spid="13348"/>
                                        </p:tgtEl>
                                        <p:attrNameLst>
                                          <p:attrName>style.visibility</p:attrName>
                                        </p:attrNameLst>
                                      </p:cBhvr>
                                      <p:to>
                                        <p:strVal val="visible"/>
                                      </p:to>
                                    </p:set>
                                    <p:animEffect transition="in" filter="fade">
                                      <p:cBhvr>
                                        <p:cTn id="120" dur="2000"/>
                                        <p:tgtEl>
                                          <p:spTgt spid="13348"/>
                                        </p:tgtEl>
                                      </p:cBhvr>
                                    </p:animEffect>
                                  </p:childTnLst>
                                </p:cTn>
                              </p:par>
                              <p:par>
                                <p:cTn id="121" presetID="10" presetClass="entr" presetSubtype="0" fill="hold" nodeType="withEffect">
                                  <p:stCondLst>
                                    <p:cond delay="0"/>
                                  </p:stCondLst>
                                  <p:childTnLst>
                                    <p:set>
                                      <p:cBhvr>
                                        <p:cTn id="122" dur="1" fill="hold">
                                          <p:stCondLst>
                                            <p:cond delay="0"/>
                                          </p:stCondLst>
                                        </p:cTn>
                                        <p:tgtEl>
                                          <p:spTgt spid="13350"/>
                                        </p:tgtEl>
                                        <p:attrNameLst>
                                          <p:attrName>style.visibility</p:attrName>
                                        </p:attrNameLst>
                                      </p:cBhvr>
                                      <p:to>
                                        <p:strVal val="visible"/>
                                      </p:to>
                                    </p:set>
                                    <p:animEffect transition="in" filter="fade">
                                      <p:cBhvr>
                                        <p:cTn id="123" dur="2000"/>
                                        <p:tgtEl>
                                          <p:spTgt spid="13350"/>
                                        </p:tgtEl>
                                      </p:cBhvr>
                                    </p:animEffect>
                                  </p:childTnLst>
                                </p:cTn>
                              </p:par>
                              <p:par>
                                <p:cTn id="124" presetID="10" presetClass="entr" presetSubtype="0" fill="hold" nodeType="withEffect">
                                  <p:stCondLst>
                                    <p:cond delay="0"/>
                                  </p:stCondLst>
                                  <p:childTnLst>
                                    <p:set>
                                      <p:cBhvr>
                                        <p:cTn id="125" dur="1" fill="hold">
                                          <p:stCondLst>
                                            <p:cond delay="0"/>
                                          </p:stCondLst>
                                        </p:cTn>
                                        <p:tgtEl>
                                          <p:spTgt spid="13351"/>
                                        </p:tgtEl>
                                        <p:attrNameLst>
                                          <p:attrName>style.visibility</p:attrName>
                                        </p:attrNameLst>
                                      </p:cBhvr>
                                      <p:to>
                                        <p:strVal val="visible"/>
                                      </p:to>
                                    </p:set>
                                    <p:animEffect transition="in" filter="fade">
                                      <p:cBhvr>
                                        <p:cTn id="126" dur="2000"/>
                                        <p:tgtEl>
                                          <p:spTgt spid="13351"/>
                                        </p:tgtEl>
                                      </p:cBhvr>
                                    </p:animEffect>
                                  </p:childTnLst>
                                </p:cTn>
                              </p:par>
                              <p:par>
                                <p:cTn id="127" presetID="10" presetClass="entr" presetSubtype="0" fill="hold" nodeType="withEffect">
                                  <p:stCondLst>
                                    <p:cond delay="0"/>
                                  </p:stCondLst>
                                  <p:childTnLst>
                                    <p:set>
                                      <p:cBhvr>
                                        <p:cTn id="128" dur="1" fill="hold">
                                          <p:stCondLst>
                                            <p:cond delay="0"/>
                                          </p:stCondLst>
                                        </p:cTn>
                                        <p:tgtEl>
                                          <p:spTgt spid="13352"/>
                                        </p:tgtEl>
                                        <p:attrNameLst>
                                          <p:attrName>style.visibility</p:attrName>
                                        </p:attrNameLst>
                                      </p:cBhvr>
                                      <p:to>
                                        <p:strVal val="visible"/>
                                      </p:to>
                                    </p:set>
                                    <p:animEffect transition="in" filter="fade">
                                      <p:cBhvr>
                                        <p:cTn id="129" dur="2000"/>
                                        <p:tgtEl>
                                          <p:spTgt spid="13352"/>
                                        </p:tgtEl>
                                      </p:cBhvr>
                                    </p:animEffect>
                                  </p:childTnLst>
                                </p:cTn>
                              </p:par>
                              <p:par>
                                <p:cTn id="130" presetID="10" presetClass="entr" presetSubtype="0" fill="hold" nodeType="withEffect">
                                  <p:stCondLst>
                                    <p:cond delay="0"/>
                                  </p:stCondLst>
                                  <p:childTnLst>
                                    <p:set>
                                      <p:cBhvr>
                                        <p:cTn id="131" dur="1" fill="hold">
                                          <p:stCondLst>
                                            <p:cond delay="0"/>
                                          </p:stCondLst>
                                        </p:cTn>
                                        <p:tgtEl>
                                          <p:spTgt spid="13353"/>
                                        </p:tgtEl>
                                        <p:attrNameLst>
                                          <p:attrName>style.visibility</p:attrName>
                                        </p:attrNameLst>
                                      </p:cBhvr>
                                      <p:to>
                                        <p:strVal val="visible"/>
                                      </p:to>
                                    </p:set>
                                    <p:animEffect transition="in" filter="fade">
                                      <p:cBhvr>
                                        <p:cTn id="132" dur="2000"/>
                                        <p:tgtEl>
                                          <p:spTgt spid="13353"/>
                                        </p:tgtEl>
                                      </p:cBhvr>
                                    </p:animEffect>
                                  </p:childTnLst>
                                </p:cTn>
                              </p:par>
                            </p:childTnLst>
                          </p:cTn>
                        </p:par>
                      </p:childTnLst>
                    </p:cTn>
                  </p:par>
                  <p:par>
                    <p:cTn id="133" fill="hold">
                      <p:stCondLst>
                        <p:cond delay="indefinite"/>
                      </p:stCondLst>
                      <p:childTnLst>
                        <p:par>
                          <p:cTn id="134" fill="hold">
                            <p:stCondLst>
                              <p:cond delay="0"/>
                            </p:stCondLst>
                            <p:childTnLst>
                              <p:par>
                                <p:cTn id="135" presetID="0" presetClass="path" presetSubtype="0" accel="50000" decel="50000" fill="hold" nodeType="clickEffect">
                                  <p:stCondLst>
                                    <p:cond delay="0"/>
                                  </p:stCondLst>
                                  <p:childTnLst>
                                    <p:animMotion origin="layout" path="M 1.11022E-16 -0.00949 C 0.00174 -0.01551 0.01302 -0.03102 0.01927 -0.03311 C 0.02483 -0.04144 0.02865 -0.05209 0.03628 -0.05903 C 0.04219 -0.06389 0.04948 -0.06667 0.0559 -0.07014 C 0.06267 -0.07338 0.06944 -0.07709 0.07535 -0.08125 C 0.07882 -0.08334 0.08403 -0.08357 0.08767 -0.08496 C 0.14115 -0.0838 0.14757 -0.08519 0.18767 -0.075 C 0.19167 -0.07223 0.19479 -0.06898 0.19878 -0.06644 C 0.20174 -0.06181 0.20642 -0.05718 0.21076 -0.05394 C 0.21684 -0.04514 0.21875 -0.03334 0.22083 -0.02315 C 0.22014 -0.00718 0.22083 0.00902 0.21944 0.025 C 0.21927 0.02801 0.20417 0.04375 0.20122 0.04467 C 0.19549 0.05347 0.19878 0.05046 0.19253 0.05463 C 0.18507 0.06597 0.18212 0.06689 0.16944 0.06944 C 0.16302 0.0706 0.16597 0.07222 0.16215 0.06828 " pathEditMode="relative" rAng="0" ptsTypes="ffffffffffffffA">
                                      <p:cBhvr>
                                        <p:cTn id="136" dur="2000" fill="hold"/>
                                        <p:tgtEl>
                                          <p:spTgt spid="13349"/>
                                        </p:tgtEl>
                                        <p:attrNameLst>
                                          <p:attrName>ppt_x</p:attrName>
                                          <p:attrName>ppt_y</p:attrName>
                                        </p:attrNameLst>
                                      </p:cBhvr>
                                      <p:rCtr x="110" y="3"/>
                                    </p:animMotion>
                                  </p:childTnLst>
                                </p:cTn>
                              </p:par>
                              <p:par>
                                <p:cTn id="137" presetID="42" presetClass="path" presetSubtype="0" accel="50000" decel="50000" fill="hold" nodeType="withEffect">
                                  <p:stCondLst>
                                    <p:cond delay="0"/>
                                  </p:stCondLst>
                                  <p:childTnLst>
                                    <p:animMotion origin="layout" path="M -3.33333E-6 -2.22222E-6 L 0.0875 0.21667 " pathEditMode="relative" rAng="0" ptsTypes="AA">
                                      <p:cBhvr>
                                        <p:cTn id="138" dur="3000" fill="hold"/>
                                        <p:tgtEl>
                                          <p:spTgt spid="13348"/>
                                        </p:tgtEl>
                                        <p:attrNameLst>
                                          <p:attrName>ppt_x</p:attrName>
                                          <p:attrName>ppt_y</p:attrName>
                                        </p:attrNameLst>
                                      </p:cBhvr>
                                      <p:rCtr x="44" y="108"/>
                                    </p:animMotion>
                                  </p:childTnLst>
                                </p:cTn>
                              </p:par>
                              <p:par>
                                <p:cTn id="139" presetID="0" presetClass="path" presetSubtype="0" accel="50000" decel="50000" fill="hold" nodeType="withEffect">
                                  <p:stCondLst>
                                    <p:cond delay="0"/>
                                  </p:stCondLst>
                                  <p:childTnLst>
                                    <p:animMotion origin="layout" path="M -3.33333E-6 -2.22222E-6 C -0.00486 0.00208 -0.01041 0.00185 -0.01458 0.00556 C -0.01666 0.00741 -0.01701 0.01158 -0.01875 0.01389 C -0.02048 0.0162 -0.02291 0.01759 -0.025 0.01945 C -0.02795 0.02546 -0.03246 0.03009 -0.03541 0.03611 C -0.03663 0.03866 -0.03645 0.0419 -0.0375 0.04445 C -0.04114 0.05324 -0.04583 0.06111 -0.05 0.06945 C -0.05121 0.07199 -0.05104 0.07523 -0.05208 0.07778 C -0.05451 0.08357 -0.05885 0.0882 -0.06041 0.09445 C -0.06562 0.11528 -0.06632 0.13681 -0.06875 0.15833 C -0.07066 0.17523 -0.07465 0.19167 -0.07708 0.20833 C -0.07639 0.24074 -0.07621 0.27315 -0.075 0.30556 C -0.07482 0.31111 -0.07448 0.31713 -0.07291 0.32222 C -0.071 0.32801 -0.05625 0.35926 -0.05 0.36389 C -0.04618 0.36667 -0.0375 0.36945 -0.0375 0.36945 C -0.02656 0.3912 -0.00312 0.39051 0.01459 0.39445 C 0.01736 0.39514 0.02014 0.39653 0.02292 0.39722 C 0.02848 0.39838 0.03403 0.39908 0.03959 0.4 C 0.07848 0.39861 0.10625 0.39838 0.14167 0.39167 C 0.15695 0.38866 0.17743 0.38727 0.19167 0.37778 C 0.20539 0.36875 0.21667 0.3537 0.23125 0.34722 C 0.2408 0.32801 0.2349 0.33264 0.24584 0.32778 C 0.25695 0.30556 0.24236 0.33241 0.25625 0.31389 C 0.27014 0.29537 0.25 0.31482 0.26667 0.3 C 0.27657 0.28009 0.27153 0.28796 0.28125 0.275 C 0.28646 0.2544 0.28091 0.2787 0.28542 0.23611 C 0.28577 0.2331 0.2875 0.22778 0.2875 0.22778 " pathEditMode="relative" ptsTypes="ffffffffffffffffffffffffffA">
                                      <p:cBhvr>
                                        <p:cTn id="140" dur="3000" fill="hold"/>
                                        <p:tgtEl>
                                          <p:spTgt spid="13353"/>
                                        </p:tgtEl>
                                        <p:attrNameLst>
                                          <p:attrName>ppt_x</p:attrName>
                                          <p:attrName>ppt_y</p:attrName>
                                        </p:attrNameLst>
                                      </p:cBhvr>
                                    </p:animMotion>
                                  </p:childTnLst>
                                </p:cTn>
                              </p:par>
                              <p:par>
                                <p:cTn id="141" presetID="0" presetClass="path" presetSubtype="0" accel="50000" decel="50000" fill="hold" nodeType="withEffect">
                                  <p:stCondLst>
                                    <p:cond delay="0"/>
                                  </p:stCondLst>
                                  <p:childTnLst>
                                    <p:animMotion origin="layout" path="M 0.02917 0.05093 C 0.01997 0.04676 0.01319 0.05162 0.00521 0.05509 C 0.00208 0.05926 3.33333E-6 0.06157 -0.00417 0.06343 C -0.00521 0.06482 -0.00608 0.06644 -0.00729 0.06759 C -0.0092 0.06968 -0.01354 0.07315 -0.01354 0.07315 C -0.01771 0.08148 -0.02483 0.08958 -0.03021 0.09676 C -0.03125 0.09815 -0.03142 0.1007 -0.03229 0.10232 C -0.03351 0.1044 -0.03507 0.10602 -0.03646 0.10787 C -0.03837 0.11829 -0.04184 0.12801 -0.04375 0.13843 C -0.04774 0.15949 -0.05104 0.18079 -0.05312 0.20232 C -0.05278 0.24144 -0.06233 0.31111 -0.05 0.36065 C -0.04965 0.3713 -0.04948 0.38195 -0.04896 0.39259 C -0.04878 0.39583 -0.04896 0.39931 -0.04792 0.40232 C -0.0474 0.4037 -0.04583 0.40301 -0.04479 0.4037 C -0.03455 0.41065 -0.03212 0.41088 -0.01875 0.41204 C -0.01267 0.41366 0.00191 0.42153 0.00625 0.42176 C 0.03264 0.42269 0.05903 0.42269 0.08542 0.42315 C 0.11076 0.42269 0.14028 0.43634 0.16146 0.41759 C 0.16441 0.41157 0.16788 0.40671 0.17083 0.40093 C 0.17031 0.39097 0.17188 0.37407 0.16458 0.36759 C 0.15972 0.35787 0.1625 0.36111 0.15729 0.35648 C 0.15469 0.35116 0.1526 0.34491 0.15 0.33982 C 0.14688 0.33357 0.14219 0.32755 0.13854 0.32176 C 0.13767 0.32037 0.13733 0.31875 0.13646 0.31759 C 0.13524 0.3162 0.12396 0.30857 0.12396 0.30648 " pathEditMode="relative" ptsTypes="ffffffffffffffffffffffffA">
                                      <p:cBhvr>
                                        <p:cTn id="142" dur="3000" fill="hold"/>
                                        <p:tgtEl>
                                          <p:spTgt spid="13352"/>
                                        </p:tgtEl>
                                        <p:attrNameLst>
                                          <p:attrName>ppt_x</p:attrName>
                                          <p:attrName>ppt_y</p:attrName>
                                        </p:attrNameLst>
                                      </p:cBhvr>
                                    </p:animMotion>
                                  </p:childTnLst>
                                </p:cTn>
                              </p:par>
                              <p:par>
                                <p:cTn id="143" presetID="0" presetClass="path" presetSubtype="0" accel="50000" decel="50000" fill="hold" nodeType="withEffect">
                                  <p:stCondLst>
                                    <p:cond delay="0"/>
                                  </p:stCondLst>
                                  <p:childTnLst>
                                    <p:animMotion origin="layout" path="M -0.03959 0.02223 C -0.04497 0.03311 -0.05261 0.04213 -0.05834 0.05278 C -0.0592 0.0544 -0.05955 0.05648 -0.06042 0.05834 C -0.06129 0.06019 -0.0625 0.06204 -0.06354 0.06389 C -0.06598 0.07338 -0.06997 0.08125 -0.07292 0.09028 C -0.07622 0.10023 -0.07726 0.11181 -0.07917 0.12223 C -0.08299 0.14306 -0.08646 0.16343 -0.08854 0.18473 C -0.08785 0.20116 -0.09063 0.22686 -0.08334 0.24167 C -0.08056 0.2632 -0.0842 0.2882 -0.07917 0.30834 C -0.07483 0.34931 -0.03594 0.38473 -0.00625 0.38473 " pathEditMode="relative" ptsTypes="fffffffffA">
                                      <p:cBhvr>
                                        <p:cTn id="144" dur="3000" fill="hold"/>
                                        <p:tgtEl>
                                          <p:spTgt spid="13351"/>
                                        </p:tgtEl>
                                        <p:attrNameLst>
                                          <p:attrName>ppt_x</p:attrName>
                                          <p:attrName>ppt_y</p:attrName>
                                        </p:attrNameLst>
                                      </p:cBhvr>
                                    </p:animMotion>
                                  </p:childTnLst>
                                </p:cTn>
                              </p:par>
                              <p:par>
                                <p:cTn id="145" presetID="0" presetClass="path" presetSubtype="0" accel="50000" decel="50000" fill="hold" nodeType="withEffect">
                                  <p:stCondLst>
                                    <p:cond delay="0"/>
                                  </p:stCondLst>
                                  <p:childTnLst>
                                    <p:animMotion origin="layout" path="M -0.04584 0.05555 C -0.05539 0.05972 -0.05955 0.06551 -0.06667 0.075 C -0.06875 0.08588 -0.07292 0.0949 -0.075 0.10555 C -0.07639 0.11342 -0.0783 0.1287 -0.07917 0.13611 C -0.07848 0.17685 -0.079 0.21759 -0.07709 0.25833 C -0.07622 0.27801 -0.05903 0.29259 -0.04792 0.3 C -0.04167 0.30416 -0.03559 0.31018 -0.02917 0.31389 C -0.0092 0.32523 0.01614 0.33148 0.0375 0.33611 C 0.05139 0.33518 0.07916 0.33333 0.07916 0.33333 " pathEditMode="relative" ptsTypes="ffffffffA">
                                      <p:cBhvr>
                                        <p:cTn id="146" dur="3000" fill="hold"/>
                                        <p:tgtEl>
                                          <p:spTgt spid="13350"/>
                                        </p:tgtEl>
                                        <p:attrNameLst>
                                          <p:attrName>ppt_x</p:attrName>
                                          <p:attrName>ppt_y</p:attrName>
                                        </p:attrNameLst>
                                      </p:cBhvr>
                                    </p:animMotion>
                                  </p:childTnLst>
                                </p:cTn>
                              </p:par>
                            </p:childTnLst>
                          </p:cTn>
                        </p:par>
                      </p:childTnLst>
                    </p:cTn>
                  </p:par>
                  <p:par>
                    <p:cTn id="147" fill="hold">
                      <p:stCondLst>
                        <p:cond delay="indefinite"/>
                      </p:stCondLst>
                      <p:childTnLst>
                        <p:par>
                          <p:cTn id="148" fill="hold">
                            <p:stCondLst>
                              <p:cond delay="0"/>
                            </p:stCondLst>
                            <p:childTnLst>
                              <p:par>
                                <p:cTn id="149" presetID="37" presetClass="entr" presetSubtype="0" fill="hold" nodeType="clickEffect">
                                  <p:stCondLst>
                                    <p:cond delay="0"/>
                                  </p:stCondLst>
                                  <p:childTnLst>
                                    <p:set>
                                      <p:cBhvr>
                                        <p:cTn id="150" dur="1" fill="hold">
                                          <p:stCondLst>
                                            <p:cond delay="0"/>
                                          </p:stCondLst>
                                        </p:cTn>
                                        <p:tgtEl>
                                          <p:spTgt spid="13325"/>
                                        </p:tgtEl>
                                        <p:attrNameLst>
                                          <p:attrName>style.visibility</p:attrName>
                                        </p:attrNameLst>
                                      </p:cBhvr>
                                      <p:to>
                                        <p:strVal val="visible"/>
                                      </p:to>
                                    </p:set>
                                    <p:animEffect transition="in" filter="fade">
                                      <p:cBhvr>
                                        <p:cTn id="151" dur="1000"/>
                                        <p:tgtEl>
                                          <p:spTgt spid="13325"/>
                                        </p:tgtEl>
                                      </p:cBhvr>
                                    </p:animEffect>
                                    <p:anim calcmode="lin" valueType="num">
                                      <p:cBhvr>
                                        <p:cTn id="152" dur="1000" fill="hold"/>
                                        <p:tgtEl>
                                          <p:spTgt spid="13325"/>
                                        </p:tgtEl>
                                        <p:attrNameLst>
                                          <p:attrName>ppt_x</p:attrName>
                                        </p:attrNameLst>
                                      </p:cBhvr>
                                      <p:tavLst>
                                        <p:tav tm="0">
                                          <p:val>
                                            <p:strVal val="#ppt_x"/>
                                          </p:val>
                                        </p:tav>
                                        <p:tav tm="100000">
                                          <p:val>
                                            <p:strVal val="#ppt_x"/>
                                          </p:val>
                                        </p:tav>
                                      </p:tavLst>
                                    </p:anim>
                                    <p:anim calcmode="lin" valueType="num">
                                      <p:cBhvr>
                                        <p:cTn id="153" dur="900" decel="100000" fill="hold"/>
                                        <p:tgtEl>
                                          <p:spTgt spid="13325"/>
                                        </p:tgtEl>
                                        <p:attrNameLst>
                                          <p:attrName>ppt_y</p:attrName>
                                        </p:attrNameLst>
                                      </p:cBhvr>
                                      <p:tavLst>
                                        <p:tav tm="0">
                                          <p:val>
                                            <p:strVal val="#ppt_y+1"/>
                                          </p:val>
                                        </p:tav>
                                        <p:tav tm="100000">
                                          <p:val>
                                            <p:strVal val="#ppt_y-.03"/>
                                          </p:val>
                                        </p:tav>
                                      </p:tavLst>
                                    </p:anim>
                                    <p:anim calcmode="lin" valueType="num">
                                      <p:cBhvr>
                                        <p:cTn id="154" dur="100" accel="100000" fill="hold">
                                          <p:stCondLst>
                                            <p:cond delay="900"/>
                                          </p:stCondLst>
                                        </p:cTn>
                                        <p:tgtEl>
                                          <p:spTgt spid="13325"/>
                                        </p:tgtEl>
                                        <p:attrNameLst>
                                          <p:attrName>ppt_y</p:attrName>
                                        </p:attrNameLst>
                                      </p:cBhvr>
                                      <p:tavLst>
                                        <p:tav tm="0">
                                          <p:val>
                                            <p:strVal val="#ppt_y-.03"/>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18" presetClass="entr" presetSubtype="12" fill="hold" grpId="0" nodeType="clickEffect">
                                  <p:stCondLst>
                                    <p:cond delay="0"/>
                                  </p:stCondLst>
                                  <p:childTnLst>
                                    <p:set>
                                      <p:cBhvr>
                                        <p:cTn id="158" dur="1" fill="hold">
                                          <p:stCondLst>
                                            <p:cond delay="0"/>
                                          </p:stCondLst>
                                        </p:cTn>
                                        <p:tgtEl>
                                          <p:spTgt spid="13354"/>
                                        </p:tgtEl>
                                        <p:attrNameLst>
                                          <p:attrName>style.visibility</p:attrName>
                                        </p:attrNameLst>
                                      </p:cBhvr>
                                      <p:to>
                                        <p:strVal val="visible"/>
                                      </p:to>
                                    </p:set>
                                    <p:animEffect transition="in" filter="strips(downLeft)">
                                      <p:cBhvr>
                                        <p:cTn id="159" dur="500"/>
                                        <p:tgtEl>
                                          <p:spTgt spid="13354"/>
                                        </p:tgtEl>
                                      </p:cBhvr>
                                    </p:animEffect>
                                  </p:childTnLst>
                                </p:cTn>
                              </p:par>
                            </p:childTnLst>
                          </p:cTn>
                        </p:par>
                      </p:childTnLst>
                    </p:cTn>
                  </p:par>
                  <p:par>
                    <p:cTn id="160" fill="hold">
                      <p:stCondLst>
                        <p:cond delay="indefinite"/>
                      </p:stCondLst>
                      <p:childTnLst>
                        <p:par>
                          <p:cTn id="161" fill="hold">
                            <p:stCondLst>
                              <p:cond delay="0"/>
                            </p:stCondLst>
                            <p:childTnLst>
                              <p:par>
                                <p:cTn id="162" presetID="3" presetClass="entr" presetSubtype="10" fill="hold" grpId="0" nodeType="clickEffect">
                                  <p:stCondLst>
                                    <p:cond delay="0"/>
                                  </p:stCondLst>
                                  <p:childTnLst>
                                    <p:set>
                                      <p:cBhvr>
                                        <p:cTn id="163" dur="1" fill="hold">
                                          <p:stCondLst>
                                            <p:cond delay="0"/>
                                          </p:stCondLst>
                                        </p:cTn>
                                        <p:tgtEl>
                                          <p:spTgt spid="13357"/>
                                        </p:tgtEl>
                                        <p:attrNameLst>
                                          <p:attrName>style.visibility</p:attrName>
                                        </p:attrNameLst>
                                      </p:cBhvr>
                                      <p:to>
                                        <p:strVal val="visible"/>
                                      </p:to>
                                    </p:set>
                                    <p:animEffect transition="in" filter="blinds(horizontal)">
                                      <p:cBhvr>
                                        <p:cTn id="164" dur="500"/>
                                        <p:tgtEl>
                                          <p:spTgt spid="13357"/>
                                        </p:tgtEl>
                                      </p:cBhvr>
                                    </p:animEffect>
                                  </p:childTnLst>
                                </p:cTn>
                              </p:par>
                              <p:par>
                                <p:cTn id="165" presetID="3" presetClass="entr" presetSubtype="10" fill="hold" grpId="0" nodeType="withEffect">
                                  <p:stCondLst>
                                    <p:cond delay="0"/>
                                  </p:stCondLst>
                                  <p:childTnLst>
                                    <p:set>
                                      <p:cBhvr>
                                        <p:cTn id="166" dur="1" fill="hold">
                                          <p:stCondLst>
                                            <p:cond delay="0"/>
                                          </p:stCondLst>
                                        </p:cTn>
                                        <p:tgtEl>
                                          <p:spTgt spid="13356"/>
                                        </p:tgtEl>
                                        <p:attrNameLst>
                                          <p:attrName>style.visibility</p:attrName>
                                        </p:attrNameLst>
                                      </p:cBhvr>
                                      <p:to>
                                        <p:strVal val="visible"/>
                                      </p:to>
                                    </p:set>
                                    <p:animEffect transition="in" filter="blinds(horizontal)">
                                      <p:cBhvr>
                                        <p:cTn id="167" dur="500"/>
                                        <p:tgtEl>
                                          <p:spTgt spid="13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38" grpId="0" animBg="1"/>
      <p:bldP spid="13338" grpId="1" animBg="1"/>
      <p:bldP spid="13338" grpId="2" animBg="1"/>
      <p:bldP spid="13339" grpId="0" animBg="1"/>
      <p:bldP spid="13340" grpId="0" animBg="1"/>
      <p:bldP spid="13340" grpId="1" animBg="1"/>
      <p:bldP spid="13340" grpId="2" animBg="1"/>
      <p:bldP spid="13342" grpId="0" animBg="1"/>
      <p:bldP spid="13342" grpId="1" animBg="1"/>
      <p:bldP spid="13343" grpId="0" animBg="1"/>
      <p:bldP spid="13343" grpId="1" animBg="1"/>
      <p:bldP spid="13344" grpId="0" animBg="1"/>
      <p:bldP spid="13344" grpId="1" animBg="1"/>
      <p:bldP spid="13354" grpId="0" animBg="1"/>
      <p:bldP spid="13356" grpId="0"/>
      <p:bldP spid="13357"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0" y="0"/>
            <a:ext cx="9144000" cy="946150"/>
          </a:xfrm>
          <a:prstGeom prst="rect">
            <a:avLst/>
          </a:prstGeom>
          <a:noFill/>
          <a:ln w="9525">
            <a:noFill/>
            <a:miter lim="800000"/>
            <a:headEnd/>
            <a:tailEnd/>
          </a:ln>
          <a:effectLst/>
        </p:spPr>
        <p:txBody>
          <a:bodyPr anchor="ctr">
            <a:prstTxWarp prst="textNoShape">
              <a:avLst/>
            </a:prstTxWarp>
            <a:spAutoFit/>
          </a:bodyPr>
          <a:lstStyle/>
          <a:p>
            <a:pPr algn="ctr"/>
            <a:r>
              <a:rPr lang="en-US" sz="2800" dirty="0" smtClean="0">
                <a:latin typeface="Times New Roman" pitchFamily="48" charset="0"/>
              </a:rPr>
              <a:t>All </a:t>
            </a:r>
            <a:r>
              <a:rPr lang="en-US" sz="2800" dirty="0">
                <a:latin typeface="Times New Roman" pitchFamily="48" charset="0"/>
              </a:rPr>
              <a:t>products going to the colonies had to first go through England where the products were </a:t>
            </a:r>
            <a:r>
              <a:rPr lang="en-US" sz="2800" dirty="0" smtClean="0">
                <a:latin typeface="Times New Roman" pitchFamily="48" charset="0"/>
              </a:rPr>
              <a:t>taxed</a:t>
            </a:r>
            <a:endParaRPr lang="en-US" sz="2800" dirty="0">
              <a:latin typeface="Times New Roman" pitchFamily="48" charset="0"/>
            </a:endParaRPr>
          </a:p>
        </p:txBody>
      </p:sp>
      <p:pic>
        <p:nvPicPr>
          <p:cNvPr id="4102" name="Picture 6" descr="asia-map">
            <a:hlinkClick r:id="rId2"/>
          </p:cNvPr>
          <p:cNvPicPr>
            <a:picLocks noChangeAspect="1" noChangeArrowheads="1"/>
          </p:cNvPicPr>
          <p:nvPr/>
        </p:nvPicPr>
        <p:blipFill>
          <a:blip r:embed="rId3"/>
          <a:srcRect l="21164" t="6950"/>
          <a:stretch>
            <a:fillRect/>
          </a:stretch>
        </p:blipFill>
        <p:spPr bwMode="auto">
          <a:xfrm>
            <a:off x="6502400" y="4113213"/>
            <a:ext cx="2641600" cy="2744787"/>
          </a:xfrm>
          <a:prstGeom prst="rect">
            <a:avLst/>
          </a:prstGeom>
          <a:noFill/>
        </p:spPr>
      </p:pic>
      <p:pic>
        <p:nvPicPr>
          <p:cNvPr id="4104" name="Picture 8" descr="united-kingdom">
            <a:hlinkClick r:id="rId4"/>
          </p:cNvPr>
          <p:cNvPicPr>
            <a:picLocks noChangeAspect="1" noChangeArrowheads="1"/>
          </p:cNvPicPr>
          <p:nvPr/>
        </p:nvPicPr>
        <p:blipFill>
          <a:blip r:embed="rId5"/>
          <a:srcRect l="30621" r="4306"/>
          <a:stretch>
            <a:fillRect/>
          </a:stretch>
        </p:blipFill>
        <p:spPr bwMode="auto">
          <a:xfrm>
            <a:off x="3124200" y="1066800"/>
            <a:ext cx="2276475" cy="2744788"/>
          </a:xfrm>
          <a:prstGeom prst="rect">
            <a:avLst/>
          </a:prstGeom>
          <a:noFill/>
        </p:spPr>
      </p:pic>
      <p:pic>
        <p:nvPicPr>
          <p:cNvPr id="4106" name="Picture 10" descr="13Colonies"/>
          <p:cNvPicPr>
            <a:picLocks noChangeAspect="1" noChangeArrowheads="1"/>
          </p:cNvPicPr>
          <p:nvPr/>
        </p:nvPicPr>
        <p:blipFill>
          <a:blip r:embed="rId6"/>
          <a:srcRect l="15666" t="6250" r="15666"/>
          <a:stretch>
            <a:fillRect/>
          </a:stretch>
        </p:blipFill>
        <p:spPr bwMode="auto">
          <a:xfrm>
            <a:off x="0" y="4105275"/>
            <a:ext cx="1892300" cy="2752725"/>
          </a:xfrm>
          <a:prstGeom prst="rect">
            <a:avLst/>
          </a:prstGeom>
          <a:noFill/>
        </p:spPr>
      </p:pic>
      <p:pic>
        <p:nvPicPr>
          <p:cNvPr id="4107" name="Picture 11"/>
          <p:cNvPicPr>
            <a:picLocks noChangeAspect="1" noChangeArrowheads="1"/>
          </p:cNvPicPr>
          <p:nvPr/>
        </p:nvPicPr>
        <p:blipFill>
          <a:blip r:embed="rId7"/>
          <a:srcRect/>
          <a:stretch>
            <a:fillRect/>
          </a:stretch>
        </p:blipFill>
        <p:spPr bwMode="auto">
          <a:xfrm>
            <a:off x="8229600" y="4876800"/>
            <a:ext cx="685800" cy="685800"/>
          </a:xfrm>
          <a:prstGeom prst="rect">
            <a:avLst/>
          </a:prstGeom>
          <a:noFill/>
          <a:ln w="9525">
            <a:noFill/>
            <a:miter lim="800000"/>
            <a:headEnd/>
            <a:tailEnd/>
          </a:ln>
          <a:effectLst/>
        </p:spPr>
      </p:pic>
      <p:pic>
        <p:nvPicPr>
          <p:cNvPr id="4108" name="Picture 12"/>
          <p:cNvPicPr>
            <a:picLocks noChangeAspect="1" noChangeArrowheads="1"/>
          </p:cNvPicPr>
          <p:nvPr/>
        </p:nvPicPr>
        <p:blipFill>
          <a:blip r:embed="rId7"/>
          <a:srcRect/>
          <a:stretch>
            <a:fillRect/>
          </a:stretch>
        </p:blipFill>
        <p:spPr bwMode="auto">
          <a:xfrm>
            <a:off x="6019800" y="5486400"/>
            <a:ext cx="685800" cy="685800"/>
          </a:xfrm>
          <a:prstGeom prst="rect">
            <a:avLst/>
          </a:prstGeom>
          <a:noFill/>
          <a:ln w="9525">
            <a:noFill/>
            <a:miter lim="800000"/>
            <a:headEnd/>
            <a:tailEnd/>
          </a:ln>
          <a:effectLst/>
        </p:spPr>
      </p:pic>
      <p:sp>
        <p:nvSpPr>
          <p:cNvPr id="4109" name="Text Box 13"/>
          <p:cNvSpPr txBox="1">
            <a:spLocks noChangeArrowheads="1"/>
          </p:cNvSpPr>
          <p:nvPr/>
        </p:nvSpPr>
        <p:spPr bwMode="auto">
          <a:xfrm>
            <a:off x="5791200" y="6172200"/>
            <a:ext cx="1143000" cy="457200"/>
          </a:xfrm>
          <a:prstGeom prst="rect">
            <a:avLst/>
          </a:prstGeom>
          <a:solidFill>
            <a:srgbClr val="FFCCCC"/>
          </a:solidFill>
          <a:ln w="9525">
            <a:noFill/>
            <a:miter lim="800000"/>
            <a:headEnd/>
            <a:tailEnd/>
          </a:ln>
          <a:effectLst/>
        </p:spPr>
        <p:txBody>
          <a:bodyPr>
            <a:prstTxWarp prst="textNoShape">
              <a:avLst/>
            </a:prstTxWarp>
            <a:spAutoFit/>
          </a:bodyPr>
          <a:lstStyle/>
          <a:p>
            <a:pPr>
              <a:spcBef>
                <a:spcPct val="50000"/>
              </a:spcBef>
            </a:pPr>
            <a:r>
              <a:rPr lang="en-US" sz="2400" b="1" dirty="0"/>
              <a:t>spices</a:t>
            </a:r>
          </a:p>
        </p:txBody>
      </p:sp>
      <p:sp>
        <p:nvSpPr>
          <p:cNvPr id="4110" name="Text Box 14"/>
          <p:cNvSpPr txBox="1">
            <a:spLocks noChangeArrowheads="1"/>
          </p:cNvSpPr>
          <p:nvPr/>
        </p:nvSpPr>
        <p:spPr bwMode="auto">
          <a:xfrm>
            <a:off x="8229600" y="5562600"/>
            <a:ext cx="685800" cy="457200"/>
          </a:xfrm>
          <a:prstGeom prst="rect">
            <a:avLst/>
          </a:prstGeom>
          <a:solidFill>
            <a:srgbClr val="CCFFCC"/>
          </a:solidFill>
          <a:ln w="9525">
            <a:noFill/>
            <a:miter lim="800000"/>
            <a:headEnd/>
            <a:tailEnd/>
          </a:ln>
          <a:effectLst/>
        </p:spPr>
        <p:txBody>
          <a:bodyPr>
            <a:prstTxWarp prst="textNoShape">
              <a:avLst/>
            </a:prstTxWarp>
            <a:spAutoFit/>
          </a:bodyPr>
          <a:lstStyle/>
          <a:p>
            <a:pPr>
              <a:spcBef>
                <a:spcPct val="50000"/>
              </a:spcBef>
            </a:pPr>
            <a:r>
              <a:rPr lang="en-US" sz="2400" b="1" dirty="0"/>
              <a:t>tea</a:t>
            </a:r>
          </a:p>
        </p:txBody>
      </p:sp>
      <p:pic>
        <p:nvPicPr>
          <p:cNvPr id="4111" name="Picture 15"/>
          <p:cNvPicPr>
            <a:picLocks noChangeAspect="1" noChangeArrowheads="1"/>
          </p:cNvPicPr>
          <p:nvPr/>
        </p:nvPicPr>
        <p:blipFill>
          <a:blip r:embed="rId7"/>
          <a:srcRect/>
          <a:stretch>
            <a:fillRect/>
          </a:stretch>
        </p:blipFill>
        <p:spPr bwMode="auto">
          <a:xfrm>
            <a:off x="3048000" y="1143000"/>
            <a:ext cx="685800" cy="685800"/>
          </a:xfrm>
          <a:prstGeom prst="rect">
            <a:avLst/>
          </a:prstGeom>
          <a:noFill/>
          <a:ln w="9525">
            <a:noFill/>
            <a:miter lim="800000"/>
            <a:headEnd/>
            <a:tailEnd/>
          </a:ln>
          <a:effectLst/>
        </p:spPr>
      </p:pic>
      <p:sp>
        <p:nvSpPr>
          <p:cNvPr id="4112" name="Text Box 16"/>
          <p:cNvSpPr txBox="1">
            <a:spLocks noChangeArrowheads="1"/>
          </p:cNvSpPr>
          <p:nvPr/>
        </p:nvSpPr>
        <p:spPr bwMode="auto">
          <a:xfrm>
            <a:off x="2819400" y="1828800"/>
            <a:ext cx="1143000" cy="457200"/>
          </a:xfrm>
          <a:prstGeom prst="rect">
            <a:avLst/>
          </a:prstGeom>
          <a:solidFill>
            <a:srgbClr val="FFCCCC"/>
          </a:solidFill>
          <a:ln w="9525">
            <a:noFill/>
            <a:miter lim="800000"/>
            <a:headEnd/>
            <a:tailEnd/>
          </a:ln>
          <a:effectLst/>
        </p:spPr>
        <p:txBody>
          <a:bodyPr>
            <a:prstTxWarp prst="textNoShape">
              <a:avLst/>
            </a:prstTxWarp>
            <a:spAutoFit/>
          </a:bodyPr>
          <a:lstStyle/>
          <a:p>
            <a:pPr>
              <a:spcBef>
                <a:spcPct val="50000"/>
              </a:spcBef>
            </a:pPr>
            <a:r>
              <a:rPr lang="en-US" sz="2400" b="1" dirty="0"/>
              <a:t>spices</a:t>
            </a:r>
          </a:p>
        </p:txBody>
      </p:sp>
      <p:pic>
        <p:nvPicPr>
          <p:cNvPr id="4113" name="Picture 17"/>
          <p:cNvPicPr>
            <a:picLocks noChangeAspect="1" noChangeArrowheads="1"/>
          </p:cNvPicPr>
          <p:nvPr/>
        </p:nvPicPr>
        <p:blipFill>
          <a:blip r:embed="rId7"/>
          <a:srcRect/>
          <a:stretch>
            <a:fillRect/>
          </a:stretch>
        </p:blipFill>
        <p:spPr bwMode="auto">
          <a:xfrm>
            <a:off x="3657600" y="2895600"/>
            <a:ext cx="685800" cy="685800"/>
          </a:xfrm>
          <a:prstGeom prst="rect">
            <a:avLst/>
          </a:prstGeom>
          <a:noFill/>
          <a:ln w="9525">
            <a:noFill/>
            <a:miter lim="800000"/>
            <a:headEnd/>
            <a:tailEnd/>
          </a:ln>
          <a:effectLst/>
        </p:spPr>
      </p:pic>
      <p:sp>
        <p:nvSpPr>
          <p:cNvPr id="4114" name="Text Box 18"/>
          <p:cNvSpPr txBox="1">
            <a:spLocks noChangeArrowheads="1"/>
          </p:cNvSpPr>
          <p:nvPr/>
        </p:nvSpPr>
        <p:spPr bwMode="auto">
          <a:xfrm>
            <a:off x="3657600" y="3581400"/>
            <a:ext cx="685800" cy="457200"/>
          </a:xfrm>
          <a:prstGeom prst="rect">
            <a:avLst/>
          </a:prstGeom>
          <a:solidFill>
            <a:srgbClr val="CCFFCC"/>
          </a:solidFill>
          <a:ln w="9525">
            <a:noFill/>
            <a:miter lim="800000"/>
            <a:headEnd/>
            <a:tailEnd/>
          </a:ln>
          <a:effectLst/>
        </p:spPr>
        <p:txBody>
          <a:bodyPr>
            <a:prstTxWarp prst="textNoShape">
              <a:avLst/>
            </a:prstTxWarp>
            <a:spAutoFit/>
          </a:bodyPr>
          <a:lstStyle/>
          <a:p>
            <a:pPr>
              <a:spcBef>
                <a:spcPct val="50000"/>
              </a:spcBef>
            </a:pPr>
            <a:r>
              <a:rPr lang="en-US" sz="2400" b="1" dirty="0"/>
              <a:t>tea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C -0.00591 -0.00254 -0.01233 -0.00324 -0.01754 -0.00787 C -0.04306 -0.03055 -0.02587 -0.01898 -0.04705 -0.02754 C -0.05296 -0.02986 -0.05886 -0.03287 -0.06476 -0.03541 C -0.06771 -0.0368 -0.07344 -0.03935 -0.07344 -0.03935 C -0.09046 -0.06203 -0.07309 -0.04305 -0.0941 -0.05486 C -0.0974 -0.05671 -0.09966 -0.06088 -0.10296 -0.06273 C -0.10643 -0.06481 -0.12674 -0.0699 -0.12934 -0.0706 C -0.13889 -0.07916 -0.14914 -0.08217 -0.15886 -0.09028 C -0.16302 -0.09375 -0.16632 -0.09884 -0.17049 -0.10208 C -0.18004 -0.10949 -0.19237 -0.11435 -0.20296 -0.11782 C -0.21268 -0.12708 -0.22171 -0.13796 -0.2323 -0.14514 C -0.23629 -0.14768 -0.24046 -0.14953 -0.2441 -0.15301 C -0.25469 -0.16319 -0.26042 -0.17477 -0.27344 -0.18055 C -0.27639 -0.18565 -0.27882 -0.19143 -0.2823 -0.19606 C -0.29688 -0.21551 -0.28594 -0.19028 -0.30296 -0.21574 C -0.3283 -0.2537 -0.30313 -0.22893 -0.32344 -0.24722 C -0.33872 -0.27708 -0.31858 -0.23912 -0.3382 -0.2706 C -0.35625 -0.29953 -0.32882 -0.2625 -0.35296 -0.29815 C -0.36268 -0.3125 -0.37987 -0.32847 -0.3882 -0.34514 C -0.39636 -0.36134 -0.40052 -0.37963 -0.40886 -0.39606 C -0.42327 -0.45347 -0.41632 -0.42153 -0.40886 -0.55694 C -0.40851 -0.56435 -0.38612 -0.59097 -0.38525 -0.59213 C -0.36771 -0.61528 -0.34549 -0.63148 -0.32049 -0.63148 " pathEditMode="relative" ptsTypes="fffffffffffffffffffffffA">
                                      <p:cBhvr>
                                        <p:cTn id="6" dur="2000" fill="hold"/>
                                        <p:tgtEl>
                                          <p:spTgt spid="4108"/>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C -0.00591 -0.00254 -0.01233 -0.00324 -0.01754 -0.00787 C -0.04306 -0.03055 -0.02587 -0.01898 -0.04705 -0.02754 C -0.05296 -0.02986 -0.05886 -0.03287 -0.06476 -0.03541 C -0.06771 -0.0368 -0.07344 -0.03935 -0.07344 -0.03935 C -0.09046 -0.06203 -0.07309 -0.04305 -0.0941 -0.05486 C -0.0974 -0.05671 -0.09966 -0.06088 -0.10296 -0.06273 C -0.10643 -0.06481 -0.12674 -0.0699 -0.12934 -0.0706 C -0.13889 -0.07916 -0.14914 -0.08217 -0.15886 -0.09028 C -0.16302 -0.09375 -0.16632 -0.09884 -0.17049 -0.10208 C -0.18004 -0.10949 -0.19237 -0.11435 -0.20296 -0.11782 C -0.21268 -0.12708 -0.22171 -0.13796 -0.2323 -0.14514 C -0.23629 -0.14768 -0.24046 -0.14953 -0.2441 -0.15301 C -0.25469 -0.16319 -0.26042 -0.17477 -0.27344 -0.18055 C -0.27639 -0.18565 -0.27882 -0.19143 -0.2823 -0.19606 C -0.29688 -0.21551 -0.28594 -0.19028 -0.30296 -0.21574 C -0.3283 -0.2537 -0.30313 -0.22893 -0.32344 -0.24722 C -0.33872 -0.27708 -0.31858 -0.23912 -0.3382 -0.2706 C -0.35625 -0.29953 -0.32882 -0.2625 -0.35296 -0.29815 C -0.36268 -0.3125 -0.37987 -0.32847 -0.3882 -0.34514 C -0.39636 -0.36134 -0.40052 -0.37963 -0.40886 -0.39606 C -0.42327 -0.45347 -0.41632 -0.42153 -0.40886 -0.55694 C -0.40851 -0.56435 -0.38612 -0.59097 -0.38525 -0.59213 C -0.36771 -0.61528 -0.34549 -0.63148 -0.32049 -0.63148 " pathEditMode="relative" ptsTypes="fffffffffffffffffffffffA">
                                      <p:cBhvr>
                                        <p:cTn id="8" dur="2000" fill="hold"/>
                                        <p:tgtEl>
                                          <p:spTgt spid="4109"/>
                                        </p:tgtEl>
                                        <p:attrNameLst>
                                          <p:attrName>ppt_x</p:attrName>
                                          <p:attrName>ppt_y</p:attrName>
                                        </p:attrNameLst>
                                      </p:cBhvr>
                                    </p:animMotion>
                                  </p:childTnLst>
                                </p:cTn>
                              </p:par>
                            </p:childTnLst>
                          </p:cTn>
                        </p:par>
                      </p:childTnLst>
                    </p:cTn>
                  </p:par>
                  <p:par>
                    <p:cTn id="9" fill="hold">
                      <p:stCondLst>
                        <p:cond delay="indefinite"/>
                      </p:stCondLst>
                      <p:childTnLst>
                        <p:par>
                          <p:cTn id="10" fill="hold">
                            <p:stCondLst>
                              <p:cond delay="0"/>
                            </p:stCondLst>
                            <p:childTnLst>
                              <p:par>
                                <p:cTn id="11" presetID="0" presetClass="path" presetSubtype="0" accel="50000" decel="50000" fill="hold" nodeType="clickEffect">
                                  <p:stCondLst>
                                    <p:cond delay="0"/>
                                  </p:stCondLst>
                                  <p:childTnLst>
                                    <p:animMotion origin="layout" path="M 0 0 C -0.00556 0.02199 -0.00504 0.01504 0 0.05092 C 0.00121 0.05902 0.0059 0.07453 0.0059 0.07453 C -0.0132 0.11273 -0.04028 0.11527 -0.07066 0.12546 C -0.0908 0.15277 -0.09792 0.15231 -0.12344 0.16087 C -0.16163 0.15949 -0.2 0.15925 -0.2382 0.15694 C -0.25226 0.15601 -0.2691 0.14699 -0.28229 0.1412 C -0.29566 0.13518 -0.31059 0.13333 -0.32344 0.12546 C -0.35903 0.1037 -0.33542 0.11481 -0.3559 0.10578 C -0.37049 0.08657 -0.38802 0.0824 -0.4059 0.0706 C -0.41302 0.06597 -0.41962 0.06018 -0.42639 0.05486 C -0.44392 0.04143 -0.45972 0.01018 -0.47066 -0.01181 C -0.48351 -0.03774 -0.49965 -0.06158 -0.50886 -0.09028 C -0.5132 -0.10394 -0.51771 -0.13334 -0.51771 -0.13334 C -0.51736 -0.14561 -0.54132 -0.28241 -0.4941 -0.28241 " pathEditMode="relative" ptsTypes="ffffffffffffffA">
                                      <p:cBhvr>
                                        <p:cTn id="12" dur="2000" fill="hold"/>
                                        <p:tgtEl>
                                          <p:spTgt spid="4107"/>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0 0 C -0.00556 0.02199 -0.00504 0.01504 0 0.05092 C 0.00121 0.05902 0.0059 0.07453 0.0059 0.07453 C -0.0132 0.11273 -0.04028 0.11527 -0.07066 0.12546 C -0.0908 0.15277 -0.09792 0.15231 -0.12344 0.16087 C -0.16163 0.15949 -0.2 0.15925 -0.2382 0.15694 C -0.25226 0.15601 -0.2691 0.14699 -0.28229 0.1412 C -0.29566 0.13518 -0.31059 0.13333 -0.32344 0.12546 C -0.35903 0.1037 -0.33542 0.11481 -0.3559 0.10578 C -0.37049 0.08657 -0.38802 0.0824 -0.4059 0.0706 C -0.41302 0.06597 -0.41962 0.06018 -0.42639 0.05486 C -0.44392 0.04143 -0.45972 0.01018 -0.47066 -0.01181 C -0.48351 -0.03774 -0.49965 -0.06158 -0.50886 -0.09028 C -0.5132 -0.10394 -0.51771 -0.13334 -0.51771 -0.13334 C -0.51736 -0.14561 -0.54132 -0.28241 -0.4941 -0.28241 " pathEditMode="relative" ptsTypes="ffffffffffffffA">
                                      <p:cBhvr>
                                        <p:cTn id="14" dur="2000" fill="hold"/>
                                        <p:tgtEl>
                                          <p:spTgt spid="4110"/>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111"/>
                                        </p:tgtEl>
                                        <p:attrNameLst>
                                          <p:attrName>style.visibility</p:attrName>
                                        </p:attrNameLst>
                                      </p:cBhvr>
                                      <p:to>
                                        <p:strVal val="visible"/>
                                      </p:to>
                                    </p:set>
                                    <p:animEffect transition="in" filter="fade">
                                      <p:cBhvr>
                                        <p:cTn id="19" dur="3000"/>
                                        <p:tgtEl>
                                          <p:spTgt spid="41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112"/>
                                        </p:tgtEl>
                                        <p:attrNameLst>
                                          <p:attrName>style.visibility</p:attrName>
                                        </p:attrNameLst>
                                      </p:cBhvr>
                                      <p:to>
                                        <p:strVal val="visible"/>
                                      </p:to>
                                    </p:set>
                                    <p:animEffect transition="in" filter="fade">
                                      <p:cBhvr>
                                        <p:cTn id="24" dur="3000"/>
                                        <p:tgtEl>
                                          <p:spTgt spid="4112"/>
                                        </p:tgtEl>
                                      </p:cBhvr>
                                    </p:animEffect>
                                  </p:childTnLst>
                                </p:cTn>
                              </p:par>
                              <p:par>
                                <p:cTn id="25" presetID="10" presetClass="entr" presetSubtype="0" fill="hold" nodeType="withEffect">
                                  <p:stCondLst>
                                    <p:cond delay="0"/>
                                  </p:stCondLst>
                                  <p:childTnLst>
                                    <p:set>
                                      <p:cBhvr>
                                        <p:cTn id="26" dur="1" fill="hold">
                                          <p:stCondLst>
                                            <p:cond delay="0"/>
                                          </p:stCondLst>
                                        </p:cTn>
                                        <p:tgtEl>
                                          <p:spTgt spid="4113"/>
                                        </p:tgtEl>
                                        <p:attrNameLst>
                                          <p:attrName>style.visibility</p:attrName>
                                        </p:attrNameLst>
                                      </p:cBhvr>
                                      <p:to>
                                        <p:strVal val="visible"/>
                                      </p:to>
                                    </p:set>
                                    <p:animEffect transition="in" filter="fade">
                                      <p:cBhvr>
                                        <p:cTn id="27" dur="3000"/>
                                        <p:tgtEl>
                                          <p:spTgt spid="41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14"/>
                                        </p:tgtEl>
                                        <p:attrNameLst>
                                          <p:attrName>style.visibility</p:attrName>
                                        </p:attrNameLst>
                                      </p:cBhvr>
                                      <p:to>
                                        <p:strVal val="visible"/>
                                      </p:to>
                                    </p:set>
                                    <p:animEffect transition="in" filter="fade">
                                      <p:cBhvr>
                                        <p:cTn id="30" dur="3000"/>
                                        <p:tgtEl>
                                          <p:spTgt spid="41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4108"/>
                                        </p:tgtEl>
                                      </p:cBhvr>
                                    </p:animEffect>
                                    <p:set>
                                      <p:cBhvr>
                                        <p:cTn id="35" dur="1" fill="hold">
                                          <p:stCondLst>
                                            <p:cond delay="499"/>
                                          </p:stCondLst>
                                        </p:cTn>
                                        <p:tgtEl>
                                          <p:spTgt spid="4108"/>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4109"/>
                                        </p:tgtEl>
                                      </p:cBhvr>
                                    </p:animEffect>
                                    <p:set>
                                      <p:cBhvr>
                                        <p:cTn id="38" dur="1" fill="hold">
                                          <p:stCondLst>
                                            <p:cond delay="499"/>
                                          </p:stCondLst>
                                        </p:cTn>
                                        <p:tgtEl>
                                          <p:spTgt spid="4109"/>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4107"/>
                                        </p:tgtEl>
                                      </p:cBhvr>
                                    </p:animEffect>
                                    <p:set>
                                      <p:cBhvr>
                                        <p:cTn id="41" dur="1" fill="hold">
                                          <p:stCondLst>
                                            <p:cond delay="499"/>
                                          </p:stCondLst>
                                        </p:cTn>
                                        <p:tgtEl>
                                          <p:spTgt spid="410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4110"/>
                                        </p:tgtEl>
                                      </p:cBhvr>
                                    </p:animEffect>
                                    <p:set>
                                      <p:cBhvr>
                                        <p:cTn id="44" dur="1" fill="hold">
                                          <p:stCondLst>
                                            <p:cond delay="499"/>
                                          </p:stCondLst>
                                        </p:cTn>
                                        <p:tgtEl>
                                          <p:spTgt spid="4110"/>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0 0 C -0.00764 0.00347 -0.01615 0.00301 -0.02344 0.00787 C -0.02813 0.01111 -0.03872 0.03102 -0.04115 0.03542 C -0.05417 0.06019 -0.06007 0.08449 -0.06458 0.11366 C -0.06563 0.19468 -0.06563 0.27593 -0.06754 0.35695 C -0.06806 0.37685 -0.08038 0.39213 -0.0882 0.40787 C -0.09636 0.42408 -0.09688 0.4419 -0.10868 0.45486 C -0.13142 0.48009 -0.16267 0.47338 -0.1882 0.49028 " pathEditMode="relative" ptsTypes="fffffffA">
                                      <p:cBhvr>
                                        <p:cTn id="48" dur="2000" fill="hold"/>
                                        <p:tgtEl>
                                          <p:spTgt spid="4111"/>
                                        </p:tgtEl>
                                        <p:attrNameLst>
                                          <p:attrName>ppt_x</p:attrName>
                                          <p:attrName>ppt_y</p:attrName>
                                        </p:attrNameLst>
                                      </p:cBhvr>
                                    </p:animMotion>
                                  </p:childTnLst>
                                </p:cTn>
                              </p:par>
                              <p:par>
                                <p:cTn id="49" presetID="0" presetClass="path" presetSubtype="0" accel="50000" decel="50000" fill="hold" grpId="1" nodeType="withEffect">
                                  <p:stCondLst>
                                    <p:cond delay="0"/>
                                  </p:stCondLst>
                                  <p:childTnLst>
                                    <p:animMotion origin="layout" path="M 0 0 C -0.00764 0.00347 -0.01615 0.00301 -0.02344 0.00787 C -0.02813 0.01111 -0.03872 0.03102 -0.04115 0.03542 C -0.05417 0.06019 -0.06007 0.08449 -0.06458 0.11366 C -0.06563 0.19468 -0.06563 0.27593 -0.06754 0.35695 C -0.06806 0.37685 -0.08038 0.39213 -0.0882 0.40787 C -0.09636 0.42408 -0.09688 0.4419 -0.10868 0.45486 C -0.13142 0.48009 -0.16267 0.47338 -0.1882 0.49028 " pathEditMode="relative" ptsTypes="fffffffA">
                                      <p:cBhvr>
                                        <p:cTn id="50" dur="2000" fill="hold"/>
                                        <p:tgtEl>
                                          <p:spTgt spid="4112"/>
                                        </p:tgtEl>
                                        <p:attrNameLst>
                                          <p:attrName>ppt_x</p:attrName>
                                          <p:attrName>ppt_y</p:attrName>
                                        </p:attrNameLst>
                                      </p:cBhvr>
                                    </p:animMotion>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nodeType="clickEffect">
                                  <p:stCondLst>
                                    <p:cond delay="0"/>
                                  </p:stCondLst>
                                  <p:childTnLst>
                                    <p:animMotion origin="layout" path="M 0 0 C -0.01562 0.03125 -0.01962 0.07338 -0.02361 0.10995 C -0.0243 0.12685 -0.02222 0.17986 -0.03229 0.20393 C -0.04149 0.22592 -0.05295 0.24375 -0.06476 0.26273 C -0.0717 0.27384 -0.0776 0.28796 -0.08524 0.29815 C -0.08767 0.30139 -0.09132 0.30301 -0.0941 0.30602 C -0.1092 0.32268 -0.12465 0.33426 -0.14114 0.34907 C -0.15104 0.3581 -0.16476 0.35486 -0.17656 0.35694 C -0.20087 0.37338 -0.22118 0.37037 -0.25 0.37268 C -0.27014 0.38171 -0.24496 0.37129 -0.27656 0.38032 C -0.29583 0.38588 -0.31215 0.39213 -0.33229 0.39213 " pathEditMode="relative" ptsTypes="ffffffffffA">
                                      <p:cBhvr>
                                        <p:cTn id="54" dur="2000" fill="hold"/>
                                        <p:tgtEl>
                                          <p:spTgt spid="4113"/>
                                        </p:tgtEl>
                                        <p:attrNameLst>
                                          <p:attrName>ppt_x</p:attrName>
                                          <p:attrName>ppt_y</p:attrName>
                                        </p:attrNameLst>
                                      </p:cBhvr>
                                    </p:animMotion>
                                  </p:childTnLst>
                                </p:cTn>
                              </p:par>
                              <p:par>
                                <p:cTn id="55" presetID="0" presetClass="path" presetSubtype="0" accel="50000" decel="50000" fill="hold" grpId="1" nodeType="withEffect">
                                  <p:stCondLst>
                                    <p:cond delay="0"/>
                                  </p:stCondLst>
                                  <p:childTnLst>
                                    <p:animMotion origin="layout" path="M 0 0 C -0.01562 0.03125 -0.01962 0.07338 -0.02361 0.10995 C -0.0243 0.12685 -0.02222 0.17986 -0.03229 0.20393 C -0.04149 0.22592 -0.05295 0.24375 -0.06476 0.26273 C -0.0717 0.27384 -0.0776 0.28796 -0.08524 0.29815 C -0.08767 0.30139 -0.09132 0.30301 -0.0941 0.30602 C -0.1092 0.32268 -0.12465 0.33426 -0.14114 0.34907 C -0.15104 0.3581 -0.16476 0.35486 -0.17656 0.35694 C -0.20087 0.37338 -0.22118 0.37037 -0.25 0.37268 C -0.27014 0.38171 -0.24496 0.37129 -0.27656 0.38032 C -0.29583 0.38588 -0.31215 0.39213 -0.33229 0.39213 " pathEditMode="relative" ptsTypes="ffffffffffA">
                                      <p:cBhvr>
                                        <p:cTn id="56" dur="2000" fill="hold"/>
                                        <p:tgtEl>
                                          <p:spTgt spid="4114"/>
                                        </p:tgtEl>
                                        <p:attrNameLst>
                                          <p:attrName>ppt_x</p:attrName>
                                          <p:attrName>ppt_y</p:attrName>
                                        </p:attrNameLst>
                                      </p:cBhvr>
                                    </p:animMotion>
                                  </p:childTnLst>
                                </p:cTn>
                              </p:par>
                            </p:childTnLst>
                          </p:cTn>
                        </p:par>
                      </p:childTnLst>
                    </p:cTn>
                  </p:par>
                  <p:par>
                    <p:cTn id="57" fill="hold">
                      <p:stCondLst>
                        <p:cond delay="indefinite"/>
                      </p:stCondLst>
                      <p:childTnLst>
                        <p:par>
                          <p:cTn id="58" fill="hold">
                            <p:stCondLst>
                              <p:cond delay="0"/>
                            </p:stCondLst>
                            <p:childTnLst>
                              <p:par>
                                <p:cTn id="59" presetID="17" presetClass="entr" presetSubtype="10" fill="hold" grpId="0" nodeType="clickEffect">
                                  <p:stCondLst>
                                    <p:cond delay="0"/>
                                  </p:stCondLst>
                                  <p:childTnLst>
                                    <p:set>
                                      <p:cBhvr>
                                        <p:cTn id="60" dur="1" fill="hold">
                                          <p:stCondLst>
                                            <p:cond delay="0"/>
                                          </p:stCondLst>
                                        </p:cTn>
                                        <p:tgtEl>
                                          <p:spTgt spid="4100"/>
                                        </p:tgtEl>
                                        <p:attrNameLst>
                                          <p:attrName>style.visibility</p:attrName>
                                        </p:attrNameLst>
                                      </p:cBhvr>
                                      <p:to>
                                        <p:strVal val="visible"/>
                                      </p:to>
                                    </p:set>
                                    <p:anim calcmode="lin" valueType="num">
                                      <p:cBhvr>
                                        <p:cTn id="61" dur="500" fill="hold"/>
                                        <p:tgtEl>
                                          <p:spTgt spid="4100"/>
                                        </p:tgtEl>
                                        <p:attrNameLst>
                                          <p:attrName>ppt_w</p:attrName>
                                        </p:attrNameLst>
                                      </p:cBhvr>
                                      <p:tavLst>
                                        <p:tav tm="0">
                                          <p:val>
                                            <p:fltVal val="0"/>
                                          </p:val>
                                        </p:tav>
                                        <p:tav tm="100000">
                                          <p:val>
                                            <p:strVal val="#ppt_w"/>
                                          </p:val>
                                        </p:tav>
                                      </p:tavLst>
                                    </p:anim>
                                    <p:anim calcmode="lin" valueType="num">
                                      <p:cBhvr>
                                        <p:cTn id="62" dur="500" fill="hold"/>
                                        <p:tgtEl>
                                          <p:spTgt spid="410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9" grpId="0" animBg="1"/>
      <p:bldP spid="4109" grpId="1" animBg="1"/>
      <p:bldP spid="4110" grpId="0" animBg="1"/>
      <p:bldP spid="4110" grpId="1" animBg="1"/>
      <p:bldP spid="4112" grpId="0" animBg="1"/>
      <p:bldP spid="4112" grpId="1" animBg="1"/>
      <p:bldP spid="4114" grpId="0" animBg="1"/>
      <p:bldP spid="4114" grpId="1"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4" name="Picture 4" descr="13Colonies">
            <a:hlinkClick r:id="rId2"/>
          </p:cNvPr>
          <p:cNvPicPr>
            <a:picLocks noChangeAspect="1" noChangeArrowheads="1"/>
          </p:cNvPicPr>
          <p:nvPr/>
        </p:nvPicPr>
        <p:blipFill>
          <a:blip r:embed="rId3"/>
          <a:srcRect l="13333" r="18025"/>
          <a:stretch>
            <a:fillRect/>
          </a:stretch>
        </p:blipFill>
        <p:spPr bwMode="auto">
          <a:xfrm>
            <a:off x="0" y="1143000"/>
            <a:ext cx="2895600" cy="4498975"/>
          </a:xfrm>
          <a:prstGeom prst="rect">
            <a:avLst/>
          </a:prstGeom>
          <a:noFill/>
        </p:spPr>
      </p:pic>
      <p:pic>
        <p:nvPicPr>
          <p:cNvPr id="20485" name="Picture 5" descr="map-europe-western">
            <a:hlinkClick r:id="rId4"/>
          </p:cNvPr>
          <p:cNvPicPr>
            <a:picLocks noChangeAspect="1" noChangeArrowheads="1"/>
          </p:cNvPicPr>
          <p:nvPr/>
        </p:nvPicPr>
        <p:blipFill>
          <a:blip r:embed="rId5"/>
          <a:srcRect/>
          <a:stretch>
            <a:fillRect/>
          </a:stretch>
        </p:blipFill>
        <p:spPr bwMode="auto">
          <a:xfrm>
            <a:off x="4208463" y="1066800"/>
            <a:ext cx="4935537" cy="4570413"/>
          </a:xfrm>
          <a:prstGeom prst="rect">
            <a:avLst/>
          </a:prstGeom>
          <a:noFill/>
        </p:spPr>
      </p:pic>
      <p:sp>
        <p:nvSpPr>
          <p:cNvPr id="20486" name="Rectangle 6"/>
          <p:cNvSpPr>
            <a:spLocks noChangeArrowheads="1"/>
          </p:cNvSpPr>
          <p:nvPr/>
        </p:nvSpPr>
        <p:spPr bwMode="auto">
          <a:xfrm>
            <a:off x="4191000" y="0"/>
            <a:ext cx="4953000" cy="946150"/>
          </a:xfrm>
          <a:prstGeom prst="rect">
            <a:avLst/>
          </a:prstGeom>
          <a:noFill/>
          <a:ln w="9525">
            <a:noFill/>
            <a:miter lim="800000"/>
            <a:headEnd/>
            <a:tailEnd/>
          </a:ln>
          <a:effectLst/>
        </p:spPr>
        <p:txBody>
          <a:bodyPr>
            <a:prstTxWarp prst="textNoShape">
              <a:avLst/>
            </a:prstTxWarp>
            <a:spAutoFit/>
          </a:bodyPr>
          <a:lstStyle/>
          <a:p>
            <a:pPr algn="ctr"/>
            <a:r>
              <a:rPr lang="en-US" sz="2800" dirty="0" smtClean="0"/>
              <a:t>There </a:t>
            </a:r>
            <a:r>
              <a:rPr lang="en-US" sz="2800" dirty="0"/>
              <a:t>was an increase in smuggling in the </a:t>
            </a:r>
            <a:r>
              <a:rPr lang="en-US" sz="2800" dirty="0" smtClean="0"/>
              <a:t>colonies</a:t>
            </a:r>
            <a:endParaRPr lang="en-US" sz="2800" dirty="0"/>
          </a:p>
        </p:txBody>
      </p:sp>
      <p:sp>
        <p:nvSpPr>
          <p:cNvPr id="20487" name="Rectangle 7"/>
          <p:cNvSpPr>
            <a:spLocks noChangeArrowheads="1"/>
          </p:cNvSpPr>
          <p:nvPr/>
        </p:nvSpPr>
        <p:spPr bwMode="auto">
          <a:xfrm>
            <a:off x="0" y="0"/>
            <a:ext cx="3276600" cy="946150"/>
          </a:xfrm>
          <a:prstGeom prst="rect">
            <a:avLst/>
          </a:prstGeom>
          <a:noFill/>
          <a:ln w="9525">
            <a:noFill/>
            <a:miter lim="800000"/>
            <a:headEnd/>
            <a:tailEnd/>
          </a:ln>
          <a:effectLst/>
        </p:spPr>
        <p:txBody>
          <a:bodyPr>
            <a:prstTxWarp prst="textNoShape">
              <a:avLst/>
            </a:prstTxWarp>
            <a:spAutoFit/>
          </a:bodyPr>
          <a:lstStyle/>
          <a:p>
            <a:pPr algn="ctr"/>
            <a:r>
              <a:rPr lang="en-US" sz="2800" b="1" dirty="0"/>
              <a:t>Effects of the Navigation Acts</a:t>
            </a:r>
            <a:endParaRPr lang="en-US" sz="2800" dirty="0"/>
          </a:p>
        </p:txBody>
      </p:sp>
      <p:pic>
        <p:nvPicPr>
          <p:cNvPr id="20488" name="Picture 8" descr="istockphoto_1476699_editable_cartoon_illustration_of_pirate_ship">
            <a:hlinkClick r:id="rId6"/>
          </p:cNvPr>
          <p:cNvPicPr>
            <a:picLocks noChangeAspect="1" noChangeArrowheads="1"/>
          </p:cNvPicPr>
          <p:nvPr/>
        </p:nvPicPr>
        <p:blipFill>
          <a:blip r:embed="rId7"/>
          <a:srcRect/>
          <a:stretch>
            <a:fillRect/>
          </a:stretch>
        </p:blipFill>
        <p:spPr bwMode="auto">
          <a:xfrm>
            <a:off x="4419600" y="4800600"/>
            <a:ext cx="457200" cy="457200"/>
          </a:xfrm>
          <a:prstGeom prst="rect">
            <a:avLst/>
          </a:prstGeom>
          <a:noFill/>
        </p:spPr>
      </p:pic>
      <p:pic>
        <p:nvPicPr>
          <p:cNvPr id="20489" name="Picture 9" descr="istockphoto_1476699_editable_cartoon_illustration_of_pirate_ship">
            <a:hlinkClick r:id="rId6"/>
          </p:cNvPr>
          <p:cNvPicPr>
            <a:picLocks noChangeAspect="1" noChangeArrowheads="1"/>
          </p:cNvPicPr>
          <p:nvPr/>
        </p:nvPicPr>
        <p:blipFill>
          <a:blip r:embed="rId7"/>
          <a:srcRect/>
          <a:stretch>
            <a:fillRect/>
          </a:stretch>
        </p:blipFill>
        <p:spPr bwMode="auto">
          <a:xfrm>
            <a:off x="5410200" y="5029200"/>
            <a:ext cx="457200" cy="457200"/>
          </a:xfrm>
          <a:prstGeom prst="rect">
            <a:avLst/>
          </a:prstGeom>
          <a:noFill/>
        </p:spPr>
      </p:pic>
      <p:pic>
        <p:nvPicPr>
          <p:cNvPr id="20490" name="Picture 10" descr="istockphoto_1476699_editable_cartoon_illustration_of_pirate_ship">
            <a:hlinkClick r:id="rId6"/>
          </p:cNvPr>
          <p:cNvPicPr>
            <a:picLocks noChangeAspect="1" noChangeArrowheads="1"/>
          </p:cNvPicPr>
          <p:nvPr/>
        </p:nvPicPr>
        <p:blipFill>
          <a:blip r:embed="rId7"/>
          <a:srcRect/>
          <a:stretch>
            <a:fillRect/>
          </a:stretch>
        </p:blipFill>
        <p:spPr bwMode="auto">
          <a:xfrm>
            <a:off x="5410200" y="3429000"/>
            <a:ext cx="457200" cy="457200"/>
          </a:xfrm>
          <a:prstGeom prst="rect">
            <a:avLst/>
          </a:prstGeom>
          <a:noFill/>
        </p:spPr>
      </p:pic>
      <p:pic>
        <p:nvPicPr>
          <p:cNvPr id="20491" name="Picture 11" descr="istockphoto_1476699_editable_cartoon_illustration_of_pirate_ship">
            <a:hlinkClick r:id="rId6"/>
          </p:cNvPr>
          <p:cNvPicPr>
            <a:picLocks noChangeAspect="1" noChangeArrowheads="1"/>
          </p:cNvPicPr>
          <p:nvPr/>
        </p:nvPicPr>
        <p:blipFill>
          <a:blip r:embed="rId7"/>
          <a:srcRect/>
          <a:stretch>
            <a:fillRect/>
          </a:stretch>
        </p:blipFill>
        <p:spPr bwMode="auto">
          <a:xfrm>
            <a:off x="6248400" y="2286000"/>
            <a:ext cx="457200" cy="457200"/>
          </a:xfrm>
          <a:prstGeom prst="rect">
            <a:avLst/>
          </a:prstGeom>
          <a:noFill/>
        </p:spPr>
      </p:pic>
      <p:sp>
        <p:nvSpPr>
          <p:cNvPr id="20492" name="Line 12"/>
          <p:cNvSpPr>
            <a:spLocks noChangeShapeType="1"/>
          </p:cNvSpPr>
          <p:nvPr/>
        </p:nvSpPr>
        <p:spPr bwMode="auto">
          <a:xfrm>
            <a:off x="5181600" y="1371600"/>
            <a:ext cx="990600" cy="1752600"/>
          </a:xfrm>
          <a:prstGeom prst="line">
            <a:avLst/>
          </a:prstGeom>
          <a:noFill/>
          <a:ln w="57150">
            <a:solidFill>
              <a:srgbClr val="FF3300"/>
            </a:solidFill>
            <a:round/>
            <a:headEnd/>
            <a:tailEnd/>
          </a:ln>
          <a:effectLst/>
        </p:spPr>
        <p:txBody>
          <a:bodyPr>
            <a:prstTxWarp prst="textNoShape">
              <a:avLst/>
            </a:prstTxWarp>
          </a:bodyPr>
          <a:lstStyle/>
          <a:p>
            <a:endParaRPr lang="en-US" dirty="0"/>
          </a:p>
        </p:txBody>
      </p:sp>
      <p:sp>
        <p:nvSpPr>
          <p:cNvPr id="20493" name="Line 13"/>
          <p:cNvSpPr>
            <a:spLocks noChangeShapeType="1"/>
          </p:cNvSpPr>
          <p:nvPr/>
        </p:nvSpPr>
        <p:spPr bwMode="auto">
          <a:xfrm flipH="1">
            <a:off x="5105400" y="1447800"/>
            <a:ext cx="990600" cy="1600200"/>
          </a:xfrm>
          <a:prstGeom prst="line">
            <a:avLst/>
          </a:prstGeom>
          <a:noFill/>
          <a:ln w="57150">
            <a:solidFill>
              <a:srgbClr val="FF3300"/>
            </a:solidFill>
            <a:round/>
            <a:headEnd/>
            <a:tailEnd/>
          </a:ln>
          <a:effectLst/>
        </p:spPr>
        <p:txBody>
          <a:bodyPr>
            <a:prstTxWarp prst="textNoShape">
              <a:avLst/>
            </a:prstTxWarp>
          </a:bodyPr>
          <a:lstStyle/>
          <a:p>
            <a:endParaRPr lang="en-US" dirty="0"/>
          </a:p>
        </p:txBody>
      </p:sp>
      <p:sp>
        <p:nvSpPr>
          <p:cNvPr id="20494" name="Rectangle 14"/>
          <p:cNvSpPr>
            <a:spLocks noChangeArrowheads="1"/>
          </p:cNvSpPr>
          <p:nvPr/>
        </p:nvSpPr>
        <p:spPr bwMode="auto">
          <a:xfrm>
            <a:off x="0" y="5911850"/>
            <a:ext cx="9144000" cy="946150"/>
          </a:xfrm>
          <a:prstGeom prst="rect">
            <a:avLst/>
          </a:prstGeom>
          <a:noFill/>
          <a:ln w="9525">
            <a:noFill/>
            <a:miter lim="800000"/>
            <a:headEnd/>
            <a:tailEnd/>
          </a:ln>
          <a:effectLst/>
        </p:spPr>
        <p:txBody>
          <a:bodyPr anchor="ctr">
            <a:prstTxWarp prst="textNoShape">
              <a:avLst/>
            </a:prstTxWarp>
            <a:spAutoFit/>
          </a:bodyPr>
          <a:lstStyle/>
          <a:p>
            <a:pPr algn="ctr"/>
            <a:r>
              <a:rPr lang="en-US" sz="2800" dirty="0" smtClean="0">
                <a:latin typeface="Times New Roman" pitchFamily="48" charset="0"/>
              </a:rPr>
              <a:t>Colonists </a:t>
            </a:r>
            <a:r>
              <a:rPr lang="en-US" sz="2800" dirty="0">
                <a:latin typeface="Times New Roman" pitchFamily="48" charset="0"/>
              </a:rPr>
              <a:t>became angry when England began to enforce the Navigation </a:t>
            </a:r>
            <a:r>
              <a:rPr lang="en-US" sz="2800" dirty="0" smtClean="0">
                <a:latin typeface="Times New Roman" pitchFamily="48" charset="0"/>
              </a:rPr>
              <a:t>Acts but eventually </a:t>
            </a:r>
            <a:r>
              <a:rPr lang="en-US" sz="2800" dirty="0" smtClean="0">
                <a:latin typeface="Times New Roman" pitchFamily="48" charset="0"/>
              </a:rPr>
              <a:t>accepted them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91"/>
                                        </p:tgtEl>
                                        <p:attrNameLst>
                                          <p:attrName>style.visibility</p:attrName>
                                        </p:attrNameLst>
                                      </p:cBhvr>
                                      <p:to>
                                        <p:strVal val="visible"/>
                                      </p:to>
                                    </p:set>
                                    <p:animEffect transition="in" filter="fade">
                                      <p:cBhvr>
                                        <p:cTn id="7" dur="500"/>
                                        <p:tgtEl>
                                          <p:spTgt spid="20491"/>
                                        </p:tgtEl>
                                      </p:cBhvr>
                                    </p:animEffect>
                                  </p:childTnLst>
                                </p:cTn>
                              </p:par>
                              <p:par>
                                <p:cTn id="8" presetID="10" presetClass="entr" presetSubtype="0" fill="hold" nodeType="withEffect">
                                  <p:stCondLst>
                                    <p:cond delay="0"/>
                                  </p:stCondLst>
                                  <p:childTnLst>
                                    <p:set>
                                      <p:cBhvr>
                                        <p:cTn id="9" dur="1" fill="hold">
                                          <p:stCondLst>
                                            <p:cond delay="0"/>
                                          </p:stCondLst>
                                        </p:cTn>
                                        <p:tgtEl>
                                          <p:spTgt spid="20490"/>
                                        </p:tgtEl>
                                        <p:attrNameLst>
                                          <p:attrName>style.visibility</p:attrName>
                                        </p:attrNameLst>
                                      </p:cBhvr>
                                      <p:to>
                                        <p:strVal val="visible"/>
                                      </p:to>
                                    </p:set>
                                    <p:animEffect transition="in" filter="fade">
                                      <p:cBhvr>
                                        <p:cTn id="10" dur="3000"/>
                                        <p:tgtEl>
                                          <p:spTgt spid="20490"/>
                                        </p:tgtEl>
                                      </p:cBhvr>
                                    </p:animEffect>
                                  </p:childTnLst>
                                </p:cTn>
                              </p:par>
                              <p:par>
                                <p:cTn id="11" presetID="10" presetClass="entr" presetSubtype="0" fill="hold" nodeType="withEffect">
                                  <p:stCondLst>
                                    <p:cond delay="0"/>
                                  </p:stCondLst>
                                  <p:childTnLst>
                                    <p:set>
                                      <p:cBhvr>
                                        <p:cTn id="12" dur="1" fill="hold">
                                          <p:stCondLst>
                                            <p:cond delay="0"/>
                                          </p:stCondLst>
                                        </p:cTn>
                                        <p:tgtEl>
                                          <p:spTgt spid="20488"/>
                                        </p:tgtEl>
                                        <p:attrNameLst>
                                          <p:attrName>style.visibility</p:attrName>
                                        </p:attrNameLst>
                                      </p:cBhvr>
                                      <p:to>
                                        <p:strVal val="visible"/>
                                      </p:to>
                                    </p:set>
                                    <p:animEffect transition="in" filter="fade">
                                      <p:cBhvr>
                                        <p:cTn id="13" dur="3000"/>
                                        <p:tgtEl>
                                          <p:spTgt spid="20488"/>
                                        </p:tgtEl>
                                      </p:cBhvr>
                                    </p:animEffect>
                                  </p:childTnLst>
                                </p:cTn>
                              </p:par>
                              <p:par>
                                <p:cTn id="14" presetID="10" presetClass="entr" presetSubtype="0" fill="hold" nodeType="withEffect">
                                  <p:stCondLst>
                                    <p:cond delay="0"/>
                                  </p:stCondLst>
                                  <p:childTnLst>
                                    <p:set>
                                      <p:cBhvr>
                                        <p:cTn id="15" dur="1" fill="hold">
                                          <p:stCondLst>
                                            <p:cond delay="0"/>
                                          </p:stCondLst>
                                        </p:cTn>
                                        <p:tgtEl>
                                          <p:spTgt spid="20489"/>
                                        </p:tgtEl>
                                        <p:attrNameLst>
                                          <p:attrName>style.visibility</p:attrName>
                                        </p:attrNameLst>
                                      </p:cBhvr>
                                      <p:to>
                                        <p:strVal val="visible"/>
                                      </p:to>
                                    </p:set>
                                    <p:animEffect transition="in" filter="fade">
                                      <p:cBhvr>
                                        <p:cTn id="16" dur="3000"/>
                                        <p:tgtEl>
                                          <p:spTgt spid="2048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0492"/>
                                        </p:tgtEl>
                                        <p:attrNameLst>
                                          <p:attrName>style.visibility</p:attrName>
                                        </p:attrNameLst>
                                      </p:cBhvr>
                                      <p:to>
                                        <p:strVal val="visible"/>
                                      </p:to>
                                    </p:set>
                                    <p:animEffect transition="in" filter="wipe(left)">
                                      <p:cBhvr>
                                        <p:cTn id="21" dur="500"/>
                                        <p:tgtEl>
                                          <p:spTgt spid="2049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grpId="0" nodeType="clickEffect">
                                  <p:stCondLst>
                                    <p:cond delay="0"/>
                                  </p:stCondLst>
                                  <p:childTnLst>
                                    <p:set>
                                      <p:cBhvr>
                                        <p:cTn id="25" dur="1" fill="hold">
                                          <p:stCondLst>
                                            <p:cond delay="0"/>
                                          </p:stCondLst>
                                        </p:cTn>
                                        <p:tgtEl>
                                          <p:spTgt spid="20493"/>
                                        </p:tgtEl>
                                        <p:attrNameLst>
                                          <p:attrName>style.visibility</p:attrName>
                                        </p:attrNameLst>
                                      </p:cBhvr>
                                      <p:to>
                                        <p:strVal val="visible"/>
                                      </p:to>
                                    </p:set>
                                    <p:animEffect transition="in" filter="wipe(right)">
                                      <p:cBhvr>
                                        <p:cTn id="26" dur="500"/>
                                        <p:tgtEl>
                                          <p:spTgt spid="20493"/>
                                        </p:tgtEl>
                                      </p:cBhvr>
                                    </p:animEffect>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nodeType="clickEffect">
                                  <p:stCondLst>
                                    <p:cond delay="0"/>
                                  </p:stCondLst>
                                  <p:childTnLst>
                                    <p:animMotion origin="layout" path="M -0.02934 0.02222 C -0.02986 0.03611 -0.02778 0.06458 -0.0375 0.07777 C -0.04514 0.08773 -0.05261 0.09282 -0.06268 0.09722 C -0.06476 0.09814 -0.06875 0.1 -0.06875 0.1 C -0.07865 0.09953 -0.15504 0.09629 -0.17084 0.09444 C -0.17657 0.09375 -0.18195 0.09027 -0.1875 0.08889 C -0.20278 0.08518 -0.21806 0.08032 -0.23334 0.07777 C -0.25955 0.07338 -0.2849 0.06967 -0.31042 0.06111 C -0.32153 0.0574 -0.33299 0.05717 -0.34375 0.05277 C -0.35851 0.04699 -0.37848 0.04213 -0.39167 0.03333 C -0.40556 0.02407 -0.42639 0.01064 -0.44184 0.00555 C -0.45816 -0.00903 -0.48108 -0.0125 -0.5 -0.01945 C -0.51129 -0.02361 -0.52604 -0.03334 -0.5375 -0.03334 " pathEditMode="relative" ptsTypes="ffffffffffffA">
                                      <p:cBhvr>
                                        <p:cTn id="30" dur="3000" fill="hold"/>
                                        <p:tgtEl>
                                          <p:spTgt spid="20489"/>
                                        </p:tgtEl>
                                        <p:attrNameLst>
                                          <p:attrName>ppt_x</p:attrName>
                                          <p:attrName>ppt_y</p:attrName>
                                        </p:attrNameLst>
                                      </p:cBhvr>
                                    </p:animMotion>
                                  </p:childTnLst>
                                </p:cTn>
                              </p:par>
                              <p:par>
                                <p:cTn id="31" presetID="0" presetClass="path" presetSubtype="0" accel="50000" decel="50000" fill="hold" nodeType="withEffect">
                                  <p:stCondLst>
                                    <p:cond delay="0"/>
                                  </p:stCondLst>
                                  <p:childTnLst>
                                    <p:animMotion origin="layout" path="M -0.03125 -0.01111 C -0.05191 -0.02037 -0.02031 -0.00486 -0.04375 -0.02222 C -0.05104 -0.02754 -0.0625 -0.03055 -0.07083 -0.03333 C -0.08836 -0.04884 -0.12968 -0.0574 -0.15 -0.05833 C -0.18611 -0.05995 -0.22222 -0.06018 -0.25833 -0.06111 C -0.29132 -0.06597 -0.32291 -0.07777 -0.35625 -0.07777 " pathEditMode="relative" ptsTypes="fffffA">
                                      <p:cBhvr>
                                        <p:cTn id="32" dur="3000" fill="hold"/>
                                        <p:tgtEl>
                                          <p:spTgt spid="20488"/>
                                        </p:tgtEl>
                                        <p:attrNameLst>
                                          <p:attrName>ppt_x</p:attrName>
                                          <p:attrName>ppt_y</p:attrName>
                                        </p:attrNameLst>
                                      </p:cBhvr>
                                    </p:animMotion>
                                  </p:childTnLst>
                                </p:cTn>
                              </p:par>
                              <p:par>
                                <p:cTn id="33" presetID="0" presetClass="path" presetSubtype="0" accel="50000" decel="50000" fill="hold" nodeType="withEffect">
                                  <p:stCondLst>
                                    <p:cond delay="0"/>
                                  </p:stCondLst>
                                  <p:childTnLst>
                                    <p:animMotion origin="layout" path="M -0.03125 -0.01111 C -0.13837 0.03658 -0.27535 -0.0074 -0.39375 -0.01389 C -0.40764 -0.0162 -0.42136 -0.01944 -0.43542 -0.01944 " pathEditMode="relative" ptsTypes="ffA">
                                      <p:cBhvr>
                                        <p:cTn id="34" dur="3000" fill="hold"/>
                                        <p:tgtEl>
                                          <p:spTgt spid="20490"/>
                                        </p:tgtEl>
                                        <p:attrNameLst>
                                          <p:attrName>ppt_x</p:attrName>
                                          <p:attrName>ppt_y</p:attrName>
                                        </p:attrNameLst>
                                      </p:cBhvr>
                                    </p:animMotion>
                                  </p:childTnLst>
                                </p:cTn>
                              </p:par>
                              <p:par>
                                <p:cTn id="35" presetID="0" presetClass="path" presetSubtype="0" accel="50000" decel="50000" fill="hold" nodeType="withEffect">
                                  <p:stCondLst>
                                    <p:cond delay="0"/>
                                  </p:stCondLst>
                                  <p:childTnLst>
                                    <p:animMotion origin="layout" path="M -8.67362E-19 -2.22222E-6 C -0.0118 0.01065 -0.02118 0.02546 -0.03125 0.03889 C -0.03437 0.04305 -0.03958 0.04259 -0.04375 0.04444 C -0.04618 0.0456 -0.04757 0.04907 -0.05 0.05 C -0.05538 0.05185 -0.06111 0.05162 -0.06666 0.05278 C -0.07239 0.05393 -0.0776 0.05741 -0.08333 0.05833 C -0.0993 0.06088 -0.11527 0.0618 -0.13125 0.06389 C -0.1625 0.06296 -0.19375 0.06273 -0.225 0.06111 C -0.23819 0.06042 -0.24566 0.05694 -0.25833 0.05278 C -0.27951 0.04583 -0.30173 0.04375 -0.32291 0.03611 C -0.3342 0.03194 -0.34496 0.02639 -0.35625 0.02222 C -0.37934 0.01389 -0.40156 0.00139 -0.425 -0.00556 C -0.42847 -0.00648 -0.43194 -0.00741 -0.43541 -0.00833 C -0.43958 -0.00926 -0.44375 -0.00995 -0.44791 -0.01111 C -0.45347 -0.01273 -0.46458 -0.01667 -0.46458 -0.01667 " pathEditMode="relative" ptsTypes="ffffffffffffffA">
                                      <p:cBhvr>
                                        <p:cTn id="36" dur="3000" fill="hold"/>
                                        <p:tgtEl>
                                          <p:spTgt spid="20491"/>
                                        </p:tgtEl>
                                        <p:attrNameLst>
                                          <p:attrName>ppt_x</p:attrName>
                                          <p:attrName>ppt_y</p:attrName>
                                        </p:attrNameLst>
                                      </p:cBhvr>
                                    </p:animMotion>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20486"/>
                                        </p:tgtEl>
                                        <p:attrNameLst>
                                          <p:attrName>style.visibility</p:attrName>
                                        </p:attrNameLst>
                                      </p:cBhvr>
                                      <p:to>
                                        <p:strVal val="visible"/>
                                      </p:to>
                                    </p:set>
                                    <p:animEffect transition="in" filter="box(in)">
                                      <p:cBhvr>
                                        <p:cTn id="41" dur="5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p:bldP spid="20492" grpId="0" animBg="1"/>
      <p:bldP spid="20493"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Navigation Acts</a:t>
            </a:r>
            <a:endParaRPr lang="en-US" dirty="0"/>
          </a:p>
        </p:txBody>
      </p:sp>
      <p:sp>
        <p:nvSpPr>
          <p:cNvPr id="3" name="Content Placeholder 2"/>
          <p:cNvSpPr>
            <a:spLocks noGrp="1"/>
          </p:cNvSpPr>
          <p:nvPr>
            <p:ph idx="1"/>
          </p:nvPr>
        </p:nvSpPr>
        <p:spPr/>
        <p:txBody>
          <a:bodyPr>
            <a:normAutofit fontScale="92500" lnSpcReduction="10000"/>
          </a:bodyPr>
          <a:lstStyle/>
          <a:p>
            <a:pPr algn="ctr">
              <a:buNone/>
            </a:pPr>
            <a:r>
              <a:rPr lang="en-US" b="1" u="sng" dirty="0" smtClean="0"/>
              <a:t>Effects</a:t>
            </a:r>
          </a:p>
          <a:p>
            <a:pPr algn="ctr">
              <a:buNone/>
            </a:pPr>
            <a:r>
              <a:rPr lang="en-US" dirty="0" smtClean="0"/>
              <a:t>How did these acts benefit England?</a:t>
            </a:r>
          </a:p>
          <a:p>
            <a:r>
              <a:rPr lang="en-US" sz="2162" i="1" dirty="0" smtClean="0"/>
              <a:t>Increased England’s wealth (created jobs) and gave access to certain colonial goods (tobacco) </a:t>
            </a:r>
          </a:p>
          <a:p>
            <a:pPr algn="ctr">
              <a:buNone/>
            </a:pPr>
            <a:endParaRPr lang="en-US" dirty="0" smtClean="0"/>
          </a:p>
          <a:p>
            <a:pPr algn="ctr">
              <a:buNone/>
            </a:pPr>
            <a:r>
              <a:rPr lang="en-US" dirty="0" smtClean="0"/>
              <a:t>How did the acts benefit the colonies?</a:t>
            </a:r>
          </a:p>
          <a:p>
            <a:r>
              <a:rPr lang="en-US" sz="2000" i="1" dirty="0" smtClean="0"/>
              <a:t>Spurred an economic boom (ex:  shipbuilding)</a:t>
            </a:r>
          </a:p>
          <a:p>
            <a:pPr algn="ctr">
              <a:buNone/>
            </a:pPr>
            <a:endParaRPr lang="en-US" dirty="0" smtClean="0"/>
          </a:p>
          <a:p>
            <a:pPr algn="ctr">
              <a:buNone/>
            </a:pPr>
            <a:r>
              <a:rPr lang="en-US" dirty="0" smtClean="0"/>
              <a:t>How did the acts hurt the colonies?</a:t>
            </a:r>
          </a:p>
          <a:p>
            <a:r>
              <a:rPr lang="en-US" sz="2000" i="1" dirty="0" smtClean="0"/>
              <a:t>Restricted trade with other areas (smuggling)</a:t>
            </a:r>
            <a:endParaRPr lang="en-US" sz="2000" i="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English Rulers and Colonial Policies</a:t>
            </a:r>
            <a:endParaRPr lang="en-US" dirty="0"/>
          </a:p>
        </p:txBody>
      </p:sp>
      <p:pic>
        <p:nvPicPr>
          <p:cNvPr id="5" name="Picture 4" descr="King_James_II.jpg"/>
          <p:cNvPicPr>
            <a:picLocks noChangeAspect="1"/>
          </p:cNvPicPr>
          <p:nvPr/>
        </p:nvPicPr>
        <p:blipFill>
          <a:blip r:embed="rId2"/>
          <a:stretch>
            <a:fillRect/>
          </a:stretch>
        </p:blipFill>
        <p:spPr>
          <a:xfrm>
            <a:off x="2514600" y="1881051"/>
            <a:ext cx="2019349" cy="2500449"/>
          </a:xfrm>
          <a:prstGeom prst="rect">
            <a:avLst/>
          </a:prstGeom>
        </p:spPr>
      </p:pic>
      <p:pic>
        <p:nvPicPr>
          <p:cNvPr id="6" name="Picture 5" descr="262px-Charles_II_of_England.jpeg"/>
          <p:cNvPicPr>
            <a:picLocks noChangeAspect="1"/>
          </p:cNvPicPr>
          <p:nvPr/>
        </p:nvPicPr>
        <p:blipFill>
          <a:blip r:embed="rId3"/>
          <a:stretch>
            <a:fillRect/>
          </a:stretch>
        </p:blipFill>
        <p:spPr>
          <a:xfrm>
            <a:off x="303058" y="1881050"/>
            <a:ext cx="1601942" cy="2470170"/>
          </a:xfrm>
          <a:prstGeom prst="rect">
            <a:avLst/>
          </a:prstGeom>
        </p:spPr>
      </p:pic>
      <p:pic>
        <p:nvPicPr>
          <p:cNvPr id="7" name="Picture 6" descr="160px-Portrait_of_William_III,_(1650-1702).jpg"/>
          <p:cNvPicPr>
            <a:picLocks noChangeAspect="1"/>
          </p:cNvPicPr>
          <p:nvPr/>
        </p:nvPicPr>
        <p:blipFill>
          <a:blip r:embed="rId4"/>
          <a:stretch>
            <a:fillRect/>
          </a:stretch>
        </p:blipFill>
        <p:spPr>
          <a:xfrm>
            <a:off x="5105400" y="1828800"/>
            <a:ext cx="2032000" cy="2552700"/>
          </a:xfrm>
          <a:prstGeom prst="rect">
            <a:avLst/>
          </a:prstGeom>
        </p:spPr>
      </p:pic>
      <p:pic>
        <p:nvPicPr>
          <p:cNvPr id="8" name="Picture 7" descr="160px-Queen_Mary_II.jpg"/>
          <p:cNvPicPr>
            <a:picLocks noChangeAspect="1"/>
          </p:cNvPicPr>
          <p:nvPr/>
        </p:nvPicPr>
        <p:blipFill>
          <a:blip r:embed="rId5"/>
          <a:stretch>
            <a:fillRect/>
          </a:stretch>
        </p:blipFill>
        <p:spPr>
          <a:xfrm>
            <a:off x="7137399" y="1828800"/>
            <a:ext cx="1946931" cy="2552700"/>
          </a:xfrm>
          <a:prstGeom prst="rect">
            <a:avLst/>
          </a:prstGeom>
        </p:spPr>
      </p:pic>
      <p:sp>
        <p:nvSpPr>
          <p:cNvPr id="9" name="TextBox 8"/>
          <p:cNvSpPr txBox="1"/>
          <p:nvPr/>
        </p:nvSpPr>
        <p:spPr>
          <a:xfrm>
            <a:off x="0" y="4648200"/>
            <a:ext cx="1905000" cy="2062103"/>
          </a:xfrm>
          <a:prstGeom prst="rect">
            <a:avLst/>
          </a:prstGeom>
          <a:noFill/>
        </p:spPr>
        <p:txBody>
          <a:bodyPr wrap="square" rtlCol="0">
            <a:spAutoFit/>
          </a:bodyPr>
          <a:lstStyle/>
          <a:p>
            <a:pPr algn="ctr"/>
            <a:r>
              <a:rPr lang="en-US" sz="1600" b="1" dirty="0" smtClean="0"/>
              <a:t>Charles II (1660-1685)</a:t>
            </a:r>
          </a:p>
          <a:p>
            <a:pPr algn="ctr"/>
            <a:r>
              <a:rPr lang="en-US" sz="1600" dirty="0" smtClean="0"/>
              <a:t>-Angered by Massachusetts's refusal to obey English Law</a:t>
            </a:r>
          </a:p>
          <a:p>
            <a:pPr algn="ctr"/>
            <a:r>
              <a:rPr lang="en-US" sz="1600" dirty="0" smtClean="0"/>
              <a:t>-Made them a royal colony </a:t>
            </a:r>
            <a:endParaRPr lang="en-US" sz="1600" dirty="0"/>
          </a:p>
        </p:txBody>
      </p:sp>
      <p:sp>
        <p:nvSpPr>
          <p:cNvPr id="10" name="TextBox 9"/>
          <p:cNvSpPr txBox="1"/>
          <p:nvPr/>
        </p:nvSpPr>
        <p:spPr>
          <a:xfrm>
            <a:off x="2514600" y="4648200"/>
            <a:ext cx="2019349" cy="1815882"/>
          </a:xfrm>
          <a:prstGeom prst="rect">
            <a:avLst/>
          </a:prstGeom>
          <a:noFill/>
        </p:spPr>
        <p:txBody>
          <a:bodyPr wrap="square" rtlCol="0">
            <a:spAutoFit/>
          </a:bodyPr>
          <a:lstStyle/>
          <a:p>
            <a:pPr algn="ctr"/>
            <a:r>
              <a:rPr lang="en-US" sz="1600" b="1" dirty="0" smtClean="0"/>
              <a:t>James II (1685-1688)</a:t>
            </a:r>
          </a:p>
          <a:p>
            <a:pPr algn="ctr"/>
            <a:r>
              <a:rPr lang="en-US" sz="1600" dirty="0" smtClean="0"/>
              <a:t>-Consolidated all Northern colonies and enlisted Edmund Andros to rule region</a:t>
            </a:r>
            <a:endParaRPr lang="en-US" sz="1600" dirty="0"/>
          </a:p>
        </p:txBody>
      </p:sp>
      <p:sp>
        <p:nvSpPr>
          <p:cNvPr id="11" name="TextBox 10"/>
          <p:cNvSpPr txBox="1"/>
          <p:nvPr/>
        </p:nvSpPr>
        <p:spPr>
          <a:xfrm>
            <a:off x="5105400" y="4648200"/>
            <a:ext cx="3978930" cy="1477328"/>
          </a:xfrm>
          <a:prstGeom prst="rect">
            <a:avLst/>
          </a:prstGeom>
          <a:noFill/>
        </p:spPr>
        <p:txBody>
          <a:bodyPr wrap="square" rtlCol="0">
            <a:spAutoFit/>
          </a:bodyPr>
          <a:lstStyle/>
          <a:p>
            <a:pPr algn="ctr"/>
            <a:r>
              <a:rPr lang="en-US" b="1" dirty="0" smtClean="0"/>
              <a:t>William and Mary (1689-1702)</a:t>
            </a:r>
          </a:p>
          <a:p>
            <a:pPr algn="ctr"/>
            <a:r>
              <a:rPr lang="en-US" dirty="0" smtClean="0"/>
              <a:t>-Succeeded James II and helped establish supremacy of Parliament </a:t>
            </a:r>
          </a:p>
          <a:p>
            <a:pPr algn="ctr"/>
            <a:r>
              <a:rPr lang="en-US" dirty="0" smtClean="0"/>
              <a:t>-Restored colonial charters BUT appointed governors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Glorious Revolution</a:t>
            </a:r>
            <a:endParaRPr lang="en-US" dirty="0"/>
          </a:p>
        </p:txBody>
      </p:sp>
      <p:sp>
        <p:nvSpPr>
          <p:cNvPr id="3" name="Content Placeholder 2"/>
          <p:cNvSpPr>
            <a:spLocks noGrp="1"/>
          </p:cNvSpPr>
          <p:nvPr>
            <p:ph idx="1"/>
          </p:nvPr>
        </p:nvSpPr>
        <p:spPr>
          <a:xfrm>
            <a:off x="685800" y="1600200"/>
            <a:ext cx="8001000" cy="4525963"/>
          </a:xfrm>
        </p:spPr>
        <p:txBody>
          <a:bodyPr>
            <a:normAutofit fontScale="92500" lnSpcReduction="20000"/>
          </a:bodyPr>
          <a:lstStyle/>
          <a:p>
            <a:pPr algn="ctr">
              <a:buNone/>
            </a:pPr>
            <a:r>
              <a:rPr lang="en-US" b="1" u="sng" dirty="0" smtClean="0"/>
              <a:t>Cause</a:t>
            </a:r>
          </a:p>
          <a:p>
            <a:pPr algn="ctr">
              <a:buNone/>
            </a:pPr>
            <a:r>
              <a:rPr lang="en-US" dirty="0" smtClean="0"/>
              <a:t>Why did the Glorious Revolution occur?</a:t>
            </a:r>
          </a:p>
          <a:p>
            <a:r>
              <a:rPr lang="en-US" sz="2353" i="1" dirty="0" smtClean="0"/>
              <a:t>Unpopularity of King James II (Catholicism) </a:t>
            </a:r>
          </a:p>
          <a:p>
            <a:pPr>
              <a:buNone/>
            </a:pPr>
            <a:endParaRPr lang="en-US" sz="2353" i="1" dirty="0" smtClean="0"/>
          </a:p>
          <a:p>
            <a:pPr algn="ctr">
              <a:buNone/>
            </a:pPr>
            <a:r>
              <a:rPr lang="en-US" b="1" u="sng" dirty="0" smtClean="0"/>
              <a:t>Effect</a:t>
            </a:r>
          </a:p>
          <a:p>
            <a:pPr algn="ctr">
              <a:buNone/>
            </a:pPr>
            <a:r>
              <a:rPr lang="en-US" sz="3286" dirty="0" smtClean="0"/>
              <a:t>How did this revolution affect England?</a:t>
            </a:r>
          </a:p>
          <a:p>
            <a:r>
              <a:rPr lang="en-US" sz="2353" i="1" dirty="0" smtClean="0"/>
              <a:t>Establishment of Parliament’s power over the monarchy </a:t>
            </a:r>
          </a:p>
          <a:p>
            <a:pPr>
              <a:buNone/>
            </a:pPr>
            <a:endParaRPr lang="en-US" sz="2353" i="1" dirty="0" smtClean="0"/>
          </a:p>
          <a:p>
            <a:pPr algn="ctr">
              <a:buNone/>
            </a:pPr>
            <a:r>
              <a:rPr lang="en-US" sz="3243" i="1" dirty="0" smtClean="0"/>
              <a:t>How did it affect the colonies?</a:t>
            </a:r>
          </a:p>
          <a:p>
            <a:r>
              <a:rPr lang="en-US" sz="2000" i="1" dirty="0" smtClean="0"/>
              <a:t>Restored original charters</a:t>
            </a:r>
          </a:p>
          <a:p>
            <a:r>
              <a:rPr lang="en-US" sz="2000" i="1" dirty="0" smtClean="0"/>
              <a:t>Required more religious freedom in Massachusetts </a:t>
            </a:r>
          </a:p>
          <a:p>
            <a:r>
              <a:rPr lang="en-US" sz="2000" i="1" dirty="0" smtClean="0"/>
              <a:t>Salutary Neglect begins (less supervision from England)</a:t>
            </a:r>
            <a:endParaRPr lang="en-US" sz="2353"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Codex.thmx</Template>
  <TotalTime>1452</TotalTime>
  <Words>1075</Words>
  <Application>Microsoft Macintosh PowerPoint</Application>
  <PresentationFormat>On-screen Show (4:3)</PresentationFormat>
  <Paragraphs>142</Paragraphs>
  <Slides>23</Slides>
  <Notes>0</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Office Theme</vt:lpstr>
      <vt:lpstr>England and its Colonies</vt:lpstr>
      <vt:lpstr>The Navigation Acts</vt:lpstr>
      <vt:lpstr>Slide 3</vt:lpstr>
      <vt:lpstr>Slide 4</vt:lpstr>
      <vt:lpstr>Slide 5</vt:lpstr>
      <vt:lpstr>Slide 6</vt:lpstr>
      <vt:lpstr>The Navigation Acts</vt:lpstr>
      <vt:lpstr>English Rulers and Colonial Policies</vt:lpstr>
      <vt:lpstr>The Glorious Revolution</vt:lpstr>
      <vt:lpstr>The Commercial North</vt:lpstr>
      <vt:lpstr>Compare Primary Sources</vt:lpstr>
      <vt:lpstr>Northern Colonies        Southern Colonies</vt:lpstr>
      <vt:lpstr>The Enlightenment </vt:lpstr>
      <vt:lpstr>The Great Awakening </vt:lpstr>
      <vt:lpstr>Jonathan Edwards</vt:lpstr>
      <vt:lpstr>The French and Indian War</vt:lpstr>
      <vt:lpstr>North America 1750’s</vt:lpstr>
      <vt:lpstr>Motivations</vt:lpstr>
      <vt:lpstr>What did Britain Gain?</vt:lpstr>
      <vt:lpstr>What did Britain lose?</vt:lpstr>
      <vt:lpstr>What did the colonies gain?</vt:lpstr>
      <vt:lpstr>What did the colonies lose?</vt:lpstr>
      <vt:lpstr>What did the French and Native Americans lose during the war?</vt:lpstr>
    </vt:vector>
  </TitlesOfParts>
  <Company>Township High School District #214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England and its Colonies</dc:title>
  <dc:creator>Buffalo Grove High School</dc:creator>
  <cp:lastModifiedBy>Buffalo Grive High School</cp:lastModifiedBy>
  <cp:revision>14</cp:revision>
  <dcterms:created xsi:type="dcterms:W3CDTF">2011-09-07T12:30:17Z</dcterms:created>
  <dcterms:modified xsi:type="dcterms:W3CDTF">2011-09-07T14:33:51Z</dcterms:modified>
</cp:coreProperties>
</file>